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8" r:id="rId1"/>
  </p:sldMasterIdLst>
  <p:notesMasterIdLst>
    <p:notesMasterId r:id="rId9"/>
  </p:notesMasterIdLst>
  <p:handoutMasterIdLst>
    <p:handoutMasterId r:id="rId10"/>
  </p:handoutMasterIdLst>
  <p:sldIdLst>
    <p:sldId id="290" r:id="rId2"/>
    <p:sldId id="277" r:id="rId3"/>
    <p:sldId id="342" r:id="rId4"/>
    <p:sldId id="326" r:id="rId5"/>
    <p:sldId id="314" r:id="rId6"/>
    <p:sldId id="341" r:id="rId7"/>
    <p:sldId id="303" r:id="rId8"/>
  </p:sldIdLst>
  <p:sldSz cx="9144000" cy="6858000" type="screen4x3"/>
  <p:notesSz cx="6765925"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6A81"/>
    <a:srgbClr val="DD617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67" autoAdjust="0"/>
  </p:normalViewPr>
  <p:slideViewPr>
    <p:cSldViewPr>
      <p:cViewPr varScale="1">
        <p:scale>
          <a:sx n="79" d="100"/>
          <a:sy n="79" d="100"/>
        </p:scale>
        <p:origin x="254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2458" y="0"/>
            <a:ext cx="2931901" cy="493395"/>
          </a:xfrm>
          <a:prstGeom prst="rect">
            <a:avLst/>
          </a:prstGeom>
        </p:spPr>
        <p:txBody>
          <a:bodyPr vert="horz" lIns="91440" tIns="45720" rIns="91440" bIns="45720" rtlCol="0"/>
          <a:lstStyle>
            <a:lvl1pPr algn="r">
              <a:defRPr sz="1200"/>
            </a:lvl1pPr>
          </a:lstStyle>
          <a:p>
            <a:fld id="{43A15A46-70D8-4613-8B3F-291E48F2BB2A}" type="datetimeFigureOut">
              <a:rPr lang="en-US" smtClean="0"/>
              <a:t>07-Nov-24</a:t>
            </a:fld>
            <a:endParaRPr lang="en-US"/>
          </a:p>
        </p:txBody>
      </p:sp>
      <p:sp>
        <p:nvSpPr>
          <p:cNvPr id="4" name="Footer Placeholder 3"/>
          <p:cNvSpPr>
            <a:spLocks noGrp="1"/>
          </p:cNvSpPr>
          <p:nvPr>
            <p:ph type="ftr" sz="quarter" idx="2"/>
          </p:nvPr>
        </p:nvSpPr>
        <p:spPr>
          <a:xfrm>
            <a:off x="0" y="9372792"/>
            <a:ext cx="2931901" cy="49339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2458" y="9372792"/>
            <a:ext cx="2931901" cy="493395"/>
          </a:xfrm>
          <a:prstGeom prst="rect">
            <a:avLst/>
          </a:prstGeom>
        </p:spPr>
        <p:txBody>
          <a:bodyPr vert="horz" lIns="91440" tIns="45720" rIns="91440" bIns="45720" rtlCol="0" anchor="b"/>
          <a:lstStyle>
            <a:lvl1pPr algn="r">
              <a:defRPr sz="1200"/>
            </a:lvl1pPr>
          </a:lstStyle>
          <a:p>
            <a:fld id="{D311DE31-4D2D-400A-8D34-96016C665461}" type="slidenum">
              <a:rPr lang="en-US" smtClean="0"/>
              <a:t>‹#›</a:t>
            </a:fld>
            <a:endParaRPr lang="en-US"/>
          </a:p>
        </p:txBody>
      </p:sp>
    </p:spTree>
    <p:extLst>
      <p:ext uri="{BB962C8B-B14F-4D97-AF65-F5344CB8AC3E}">
        <p14:creationId xmlns:p14="http://schemas.microsoft.com/office/powerpoint/2010/main" val="2694558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2458" y="0"/>
            <a:ext cx="2931901" cy="493395"/>
          </a:xfrm>
          <a:prstGeom prst="rect">
            <a:avLst/>
          </a:prstGeom>
        </p:spPr>
        <p:txBody>
          <a:bodyPr vert="horz" lIns="91440" tIns="45720" rIns="91440" bIns="45720" rtlCol="0"/>
          <a:lstStyle>
            <a:lvl1pPr algn="r">
              <a:defRPr sz="1200"/>
            </a:lvl1pPr>
          </a:lstStyle>
          <a:p>
            <a:fld id="{02651FF0-1B0D-4E52-BC92-A762B9C50B91}" type="datetimeFigureOut">
              <a:rPr lang="en-US" smtClean="0"/>
              <a:t>07-Nov-24</a:t>
            </a:fld>
            <a:endParaRPr lang="en-US"/>
          </a:p>
        </p:txBody>
      </p:sp>
      <p:sp>
        <p:nvSpPr>
          <p:cNvPr id="4" name="Slide Image Placeholder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593" y="4687253"/>
            <a:ext cx="5412740" cy="4440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a:lvl1pPr>
          </a:lstStyle>
          <a:p>
            <a:fld id="{6CA934EF-A650-449C-A285-EBECBB152F27}" type="slidenum">
              <a:rPr lang="en-US" smtClean="0"/>
              <a:t>‹#›</a:t>
            </a:fld>
            <a:endParaRPr lang="en-US"/>
          </a:p>
        </p:txBody>
      </p:sp>
    </p:spTree>
    <p:extLst>
      <p:ext uri="{BB962C8B-B14F-4D97-AF65-F5344CB8AC3E}">
        <p14:creationId xmlns:p14="http://schemas.microsoft.com/office/powerpoint/2010/main" val="369309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9C5A528-930B-4CFF-9A34-36389740862F}" type="datetime1">
              <a:rPr lang="en-US" smtClean="0"/>
              <a:t>07-Nov-24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120671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EDCC811-A01B-45AC-9A19-F071B33A6601}" type="datetime1">
              <a:rPr lang="en-US" smtClean="0"/>
              <a:t>07-Nov-24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312197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6234260-77C8-4F22-AD4A-970F5808F2D8}" type="datetime1">
              <a:rPr lang="en-US" smtClean="0"/>
              <a:t>07-Nov-24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33044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719A7D5C-4D5B-484A-909F-2988E0553FBD}" type="datetime1">
              <a:rPr lang="en-US" smtClean="0"/>
              <a:t>07-Nov-24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114677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5CC66-31C4-47F8-85EE-BF9EB8877F1F}" type="datetime1">
              <a:rPr lang="en-US" smtClean="0"/>
              <a:t>07-Nov-24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62329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6F4CCD27-BA2F-4EE4-A424-E0E536885AF0}" type="datetime1">
              <a:rPr lang="en-US" smtClean="0"/>
              <a:t>07-Nov-24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10001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FBE8A836-8D52-444E-92BF-5D38C0CE9D0B}" type="datetime1">
              <a:rPr lang="en-US" smtClean="0"/>
              <a:t>07-Nov-24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382654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908263CA-9C4F-4B18-BA18-3DA9A21683BE}" type="datetime1">
              <a:rPr lang="en-US" smtClean="0"/>
              <a:t>07-Nov-24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117379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FF4BA-8F19-465B-AFAB-CC309BBA1FCF}" type="datetime1">
              <a:rPr lang="en-US" smtClean="0"/>
              <a:t>07-Nov-24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90222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5B669-4B5C-4448-AE58-D2C5B843F676}" type="datetime1">
              <a:rPr lang="en-US" smtClean="0"/>
              <a:t>07-Nov-24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18363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B7840-998C-473E-858D-2FA0ED1A5D2C}" type="datetime1">
              <a:rPr lang="en-US" smtClean="0"/>
              <a:t>07-Nov-24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9B5E-4BBB-4AFF-9E0C-8686BD8AC51D}" type="slidenum">
              <a:rPr lang="en-US" smtClean="0"/>
              <a:t>‹#›</a:t>
            </a:fld>
            <a:endParaRPr lang="en-US"/>
          </a:p>
        </p:txBody>
      </p:sp>
    </p:spTree>
    <p:extLst>
      <p:ext uri="{BB962C8B-B14F-4D97-AF65-F5344CB8AC3E}">
        <p14:creationId xmlns:p14="http://schemas.microsoft.com/office/powerpoint/2010/main" val="119184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29583-67FF-445D-ACF4-98A3AF69A25E}" type="datetime1">
              <a:rPr lang="en-US" smtClean="0"/>
              <a:t>07-Nov-24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C9B5E-4BBB-4AFF-9E0C-8686BD8AC51D}" type="slidenum">
              <a:rPr lang="en-US" smtClean="0"/>
              <a:t>‹#›</a:t>
            </a:fld>
            <a:endParaRPr lang="en-US"/>
          </a:p>
        </p:txBody>
      </p:sp>
    </p:spTree>
    <p:extLst>
      <p:ext uri="{BB962C8B-B14F-4D97-AF65-F5344CB8AC3E}">
        <p14:creationId xmlns:p14="http://schemas.microsoft.com/office/powerpoint/2010/main" val="2113323767"/>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SALLY\beamer volgens tjebbe tiff\5.tif"/>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100"/>
                    </a14:imgEffect>
                    <a14:imgEffect>
                      <a14:saturation sat="84000"/>
                    </a14:imgEffect>
                    <a14:imgEffect>
                      <a14:brightnessContrast contrast="-18000"/>
                    </a14:imgEffect>
                  </a14:imgLayer>
                </a14:imgProps>
              </a:ext>
              <a:ext uri="{28A0092B-C50C-407E-A947-70E740481C1C}">
                <a14:useLocalDpi xmlns:a14="http://schemas.microsoft.com/office/drawing/2010/main" val="0"/>
              </a:ext>
            </a:extLst>
          </a:blip>
          <a:srcRect/>
          <a:stretch>
            <a:fillRect/>
          </a:stretch>
        </p:blipFill>
        <p:spPr bwMode="auto">
          <a:xfrm>
            <a:off x="2089647" y="238125"/>
            <a:ext cx="7054353"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07504" y="110195"/>
            <a:ext cx="8853891" cy="1569660"/>
          </a:xfrm>
          <a:prstGeom prst="rect">
            <a:avLst/>
          </a:prstGeom>
          <a:solidFill>
            <a:schemeClr val="accent6">
              <a:lumMod val="75000"/>
            </a:schemeClr>
          </a:solidFill>
          <a:ln w="9525">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aseline="0" dirty="0"/>
              <a:t>AI and Medicine (health/care)</a:t>
            </a:r>
          </a:p>
          <a:p>
            <a:pPr algn="ctr" eaLnBrk="1" hangingPunct="1">
              <a:spcBef>
                <a:spcPct val="50000"/>
              </a:spcBef>
              <a:buFontTx/>
              <a:buNone/>
            </a:pPr>
            <a:r>
              <a:rPr lang="en-US" altLang="en-US" sz="2400" dirty="0"/>
              <a:t>World Academy of Art and Science</a:t>
            </a:r>
            <a:endParaRPr lang="en-US" altLang="en-US" sz="2400" baseline="0" dirty="0"/>
          </a:p>
          <a:p>
            <a:pPr algn="ctr" eaLnBrk="1" hangingPunct="1">
              <a:spcBef>
                <a:spcPct val="50000"/>
              </a:spcBef>
              <a:buFontTx/>
              <a:buNone/>
            </a:pPr>
            <a:r>
              <a:rPr lang="en-US" altLang="en-US" sz="2400" i="1" baseline="0" dirty="0"/>
              <a:t>Sally Wyatt, 17 October </a:t>
            </a:r>
            <a:r>
              <a:rPr lang="en-US" altLang="en-US" sz="2400" i="1" dirty="0"/>
              <a:t>2024</a:t>
            </a:r>
          </a:p>
        </p:txBody>
      </p:sp>
      <p:pic>
        <p:nvPicPr>
          <p:cNvPr id="4101" name="Picture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289475"/>
            <a:ext cx="1686315"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a:extLst>
              <a:ext uri="{FF2B5EF4-FFF2-40B4-BE49-F238E27FC236}">
                <a16:creationId xmlns:a16="http://schemas.microsoft.com/office/drawing/2014/main" id="{411E9FAC-D3B6-4A90-B70E-2CE46F389098}"/>
              </a:ext>
            </a:extLst>
          </p:cNvPr>
          <p:cNvSpPr>
            <a:spLocks noGrp="1"/>
          </p:cNvSpPr>
          <p:nvPr>
            <p:ph type="sldNum" sz="quarter" idx="12"/>
          </p:nvPr>
        </p:nvSpPr>
        <p:spPr/>
        <p:txBody>
          <a:bodyPr/>
          <a:lstStyle/>
          <a:p>
            <a:fld id="{792C9B5E-4BBB-4AFF-9E0C-8686BD8AC51D}" type="slidenum">
              <a:rPr lang="en-US" smtClean="0"/>
              <a:t>1</a:t>
            </a:fld>
            <a:endParaRPr lang="en-US"/>
          </a:p>
        </p:txBody>
      </p:sp>
      <p:sp>
        <p:nvSpPr>
          <p:cNvPr id="4" name="TextBox 3"/>
          <p:cNvSpPr txBox="1"/>
          <p:nvPr/>
        </p:nvSpPr>
        <p:spPr>
          <a:xfrm>
            <a:off x="1" y="5517232"/>
            <a:ext cx="2089646" cy="369332"/>
          </a:xfrm>
          <a:prstGeom prst="rect">
            <a:avLst/>
          </a:prstGeom>
          <a:noFill/>
        </p:spPr>
        <p:txBody>
          <a:bodyPr wrap="square" rtlCol="0">
            <a:spAutoFit/>
          </a:bodyPr>
          <a:lstStyle/>
          <a:p>
            <a:r>
              <a:rPr lang="en-US" dirty="0"/>
              <a:t>https://sallywyatt.nl</a:t>
            </a:r>
            <a:endParaRPr lang="nl-NL" dirty="0"/>
          </a:p>
        </p:txBody>
      </p:sp>
    </p:spTree>
    <p:extLst>
      <p:ext uri="{BB962C8B-B14F-4D97-AF65-F5344CB8AC3E}">
        <p14:creationId xmlns:p14="http://schemas.microsoft.com/office/powerpoint/2010/main" val="286425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6881192" cy="706090"/>
          </a:xfrm>
        </p:spPr>
        <p:txBody>
          <a:bodyPr>
            <a:noAutofit/>
          </a:bodyPr>
          <a:lstStyle/>
          <a:p>
            <a:r>
              <a:rPr lang="nl-NL" dirty="0" err="1">
                <a:solidFill>
                  <a:schemeClr val="accent6"/>
                </a:solidFill>
              </a:rPr>
              <a:t>Recurring</a:t>
            </a:r>
            <a:r>
              <a:rPr lang="nl-NL" dirty="0">
                <a:solidFill>
                  <a:schemeClr val="accent6"/>
                </a:solidFill>
              </a:rPr>
              <a:t> claims</a:t>
            </a:r>
            <a:endParaRPr lang="en-US" dirty="0">
              <a:solidFill>
                <a:schemeClr val="accent6"/>
              </a:solidFill>
            </a:endParaRPr>
          </a:p>
        </p:txBody>
      </p:sp>
      <p:sp>
        <p:nvSpPr>
          <p:cNvPr id="3" name="Content Placeholder 2"/>
          <p:cNvSpPr>
            <a:spLocks noGrp="1"/>
          </p:cNvSpPr>
          <p:nvPr>
            <p:ph idx="1"/>
          </p:nvPr>
        </p:nvSpPr>
        <p:spPr>
          <a:xfrm>
            <a:off x="395536" y="980728"/>
            <a:ext cx="8138864" cy="5472608"/>
          </a:xfrm>
          <a:prstGeom prst="rect">
            <a:avLst/>
          </a:prstGeom>
        </p:spPr>
        <p:txBody>
          <a:bodyPr>
            <a:normAutofit fontScale="92500"/>
          </a:bodyPr>
          <a:lstStyle/>
          <a:p>
            <a:endParaRPr lang="nl-NL" dirty="0"/>
          </a:p>
          <a:p>
            <a:r>
              <a:rPr lang="nl-NL" dirty="0"/>
              <a:t>New, </a:t>
            </a:r>
            <a:r>
              <a:rPr lang="nl-NL" dirty="0" err="1"/>
              <a:t>exciting</a:t>
            </a:r>
            <a:r>
              <a:rPr lang="nl-NL" dirty="0"/>
              <a:t> &amp; </a:t>
            </a:r>
            <a:r>
              <a:rPr lang="nl-NL" dirty="0" err="1"/>
              <a:t>innovative</a:t>
            </a:r>
            <a:endParaRPr lang="nl-NL" dirty="0"/>
          </a:p>
          <a:p>
            <a:r>
              <a:rPr lang="nl-NL" dirty="0" err="1"/>
              <a:t>Transforming</a:t>
            </a:r>
            <a:r>
              <a:rPr lang="nl-NL" dirty="0"/>
              <a:t> </a:t>
            </a:r>
            <a:r>
              <a:rPr lang="nl-NL" dirty="0" err="1"/>
              <a:t>relationships</a:t>
            </a:r>
            <a:r>
              <a:rPr lang="nl-NL" dirty="0"/>
              <a:t> </a:t>
            </a:r>
            <a:r>
              <a:rPr lang="nl-NL" dirty="0" err="1"/>
              <a:t>between</a:t>
            </a:r>
            <a:r>
              <a:rPr lang="nl-NL" dirty="0"/>
              <a:t> </a:t>
            </a:r>
            <a:r>
              <a:rPr lang="nl-NL" dirty="0" err="1"/>
              <a:t>patients</a:t>
            </a:r>
            <a:r>
              <a:rPr lang="nl-NL" dirty="0"/>
              <a:t> &amp; </a:t>
            </a:r>
            <a:r>
              <a:rPr lang="nl-NL" dirty="0" err="1"/>
              <a:t>healthcare</a:t>
            </a:r>
            <a:r>
              <a:rPr lang="nl-NL" dirty="0"/>
              <a:t> professionals</a:t>
            </a:r>
          </a:p>
          <a:p>
            <a:r>
              <a:rPr lang="nl-NL" dirty="0" err="1"/>
              <a:t>Empowering</a:t>
            </a:r>
            <a:r>
              <a:rPr lang="nl-NL" dirty="0"/>
              <a:t> </a:t>
            </a:r>
            <a:r>
              <a:rPr lang="nl-NL" dirty="0" err="1"/>
              <a:t>patients</a:t>
            </a:r>
            <a:r>
              <a:rPr lang="nl-NL" dirty="0"/>
              <a:t> (</a:t>
            </a:r>
            <a:r>
              <a:rPr lang="nl-NL" dirty="0" err="1"/>
              <a:t>informed</a:t>
            </a:r>
            <a:r>
              <a:rPr lang="nl-NL" dirty="0"/>
              <a:t> vs. compliant)</a:t>
            </a:r>
          </a:p>
          <a:p>
            <a:r>
              <a:rPr lang="nl-NL" dirty="0" err="1"/>
              <a:t>Death</a:t>
            </a:r>
            <a:r>
              <a:rPr lang="nl-NL" dirty="0"/>
              <a:t> of </a:t>
            </a:r>
            <a:r>
              <a:rPr lang="nl-NL" dirty="0" err="1"/>
              <a:t>distance</a:t>
            </a:r>
            <a:r>
              <a:rPr lang="nl-NL" dirty="0"/>
              <a:t> </a:t>
            </a:r>
          </a:p>
          <a:p>
            <a:r>
              <a:rPr lang="nl-NL" dirty="0" err="1"/>
              <a:t>Improve</a:t>
            </a:r>
            <a:r>
              <a:rPr lang="nl-NL" dirty="0"/>
              <a:t> efficiency &amp; </a:t>
            </a:r>
            <a:r>
              <a:rPr lang="nl-NL" dirty="0" err="1"/>
              <a:t>reduce</a:t>
            </a:r>
            <a:r>
              <a:rPr lang="nl-NL" dirty="0"/>
              <a:t> </a:t>
            </a:r>
            <a:r>
              <a:rPr lang="nl-NL" dirty="0" err="1"/>
              <a:t>costs</a:t>
            </a:r>
            <a:r>
              <a:rPr lang="nl-NL" dirty="0"/>
              <a:t> as solution </a:t>
            </a:r>
            <a:r>
              <a:rPr lang="nl-NL" dirty="0" err="1"/>
              <a:t>to</a:t>
            </a:r>
            <a:r>
              <a:rPr lang="nl-NL" dirty="0"/>
              <a:t> </a:t>
            </a:r>
            <a:r>
              <a:rPr lang="nl-NL" dirty="0" err="1"/>
              <a:t>ageing</a:t>
            </a:r>
            <a:r>
              <a:rPr lang="nl-NL" dirty="0"/>
              <a:t> &amp; mobile </a:t>
            </a:r>
            <a:r>
              <a:rPr lang="nl-NL" dirty="0" err="1"/>
              <a:t>population</a:t>
            </a:r>
            <a:endParaRPr lang="nl-NL" dirty="0"/>
          </a:p>
          <a:p>
            <a:r>
              <a:rPr lang="nl-NL" dirty="0"/>
              <a:t>Data </a:t>
            </a:r>
            <a:r>
              <a:rPr lang="nl-NL" dirty="0" err="1"/>
              <a:t>increasingly</a:t>
            </a:r>
            <a:r>
              <a:rPr lang="nl-NL" dirty="0"/>
              <a:t> </a:t>
            </a:r>
            <a:r>
              <a:rPr lang="nl-NL" b="1" dirty="0" err="1"/>
              <a:t>the</a:t>
            </a:r>
            <a:r>
              <a:rPr lang="nl-NL" dirty="0"/>
              <a:t> basis </a:t>
            </a:r>
            <a:r>
              <a:rPr lang="nl-NL" dirty="0" err="1"/>
              <a:t>for</a:t>
            </a:r>
            <a:r>
              <a:rPr lang="nl-NL" dirty="0"/>
              <a:t> </a:t>
            </a:r>
            <a:r>
              <a:rPr lang="nl-NL" dirty="0" err="1"/>
              <a:t>medicine</a:t>
            </a:r>
            <a:r>
              <a:rPr lang="nl-NL" dirty="0"/>
              <a:t> &amp; </a:t>
            </a:r>
            <a:r>
              <a:rPr lang="nl-NL" dirty="0" err="1"/>
              <a:t>healthcare</a:t>
            </a:r>
            <a:endParaRPr lang="nl-NL" dirty="0"/>
          </a:p>
          <a:p>
            <a:pPr marL="0" indent="0">
              <a:buNone/>
            </a:pPr>
            <a:endParaRPr lang="en-US" dirty="0"/>
          </a:p>
        </p:txBody>
      </p:sp>
      <p:sp>
        <p:nvSpPr>
          <p:cNvPr id="4" name="Tijdelijke aanduiding voor dianummer 3">
            <a:extLst>
              <a:ext uri="{FF2B5EF4-FFF2-40B4-BE49-F238E27FC236}">
                <a16:creationId xmlns:a16="http://schemas.microsoft.com/office/drawing/2014/main" id="{BACA12A3-D56A-48F2-B9F5-782629D256FE}"/>
              </a:ext>
            </a:extLst>
          </p:cNvPr>
          <p:cNvSpPr>
            <a:spLocks noGrp="1"/>
          </p:cNvSpPr>
          <p:nvPr>
            <p:ph type="sldNum" sz="quarter" idx="12"/>
          </p:nvPr>
        </p:nvSpPr>
        <p:spPr/>
        <p:txBody>
          <a:bodyPr/>
          <a:lstStyle/>
          <a:p>
            <a:fld id="{792C9B5E-4BBB-4AFF-9E0C-8686BD8AC51D}" type="slidenum">
              <a:rPr lang="en-US" smtClean="0"/>
              <a:t>2</a:t>
            </a:fld>
            <a:endParaRPr lang="en-US"/>
          </a:p>
        </p:txBody>
      </p:sp>
    </p:spTree>
    <p:extLst>
      <p:ext uri="{BB962C8B-B14F-4D97-AF65-F5344CB8AC3E}">
        <p14:creationId xmlns:p14="http://schemas.microsoft.com/office/powerpoint/2010/main" val="265734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2C9B5E-4BBB-4AFF-9E0C-8686BD8AC51D}" type="slidenum">
              <a:rPr lang="en-US" smtClean="0"/>
              <a:t>3</a:t>
            </a:fld>
            <a:endParaRPr lang="en-US"/>
          </a:p>
        </p:txBody>
      </p:sp>
      <p:pic>
        <p:nvPicPr>
          <p:cNvPr id="3" name="Picture 2"/>
          <p:cNvPicPr>
            <a:picLocks noChangeAspect="1"/>
          </p:cNvPicPr>
          <p:nvPr/>
        </p:nvPicPr>
        <p:blipFill rotWithShape="1">
          <a:blip r:embed="rId2"/>
          <a:srcRect l="-1092" t="5826" r="1476" b="7213"/>
          <a:stretch/>
        </p:blipFill>
        <p:spPr>
          <a:xfrm>
            <a:off x="-1260648" y="0"/>
            <a:ext cx="11089232" cy="5445224"/>
          </a:xfrm>
          <a:prstGeom prst="rect">
            <a:avLst/>
          </a:prstGeom>
        </p:spPr>
      </p:pic>
      <p:sp>
        <p:nvSpPr>
          <p:cNvPr id="4" name="TextBox 3"/>
          <p:cNvSpPr txBox="1"/>
          <p:nvPr/>
        </p:nvSpPr>
        <p:spPr>
          <a:xfrm>
            <a:off x="-108520" y="5865003"/>
            <a:ext cx="9396536" cy="461665"/>
          </a:xfrm>
          <a:prstGeom prst="rect">
            <a:avLst/>
          </a:prstGeom>
          <a:noFill/>
        </p:spPr>
        <p:txBody>
          <a:bodyPr wrap="square" rtlCol="0">
            <a:spAutoFit/>
          </a:bodyPr>
          <a:lstStyle/>
          <a:p>
            <a:r>
              <a:rPr lang="en-US" sz="2400" dirty="0"/>
              <a:t>How can AI be responsibly used and integrated in image-based medicine?  </a:t>
            </a:r>
            <a:endParaRPr lang="nl-NL" sz="2400" dirty="0"/>
          </a:p>
        </p:txBody>
      </p:sp>
    </p:spTree>
    <p:extLst>
      <p:ext uri="{BB962C8B-B14F-4D97-AF65-F5344CB8AC3E}">
        <p14:creationId xmlns:p14="http://schemas.microsoft.com/office/powerpoint/2010/main" val="276932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space suit&#10;&#10;Description automatically generated with low confidence">
            <a:extLst>
              <a:ext uri="{FF2B5EF4-FFF2-40B4-BE49-F238E27FC236}">
                <a16:creationId xmlns:a16="http://schemas.microsoft.com/office/drawing/2014/main" id="{AAFE8461-50B6-4F4B-BAEF-C96B15864F3B}"/>
              </a:ext>
            </a:extLst>
          </p:cNvPr>
          <p:cNvPicPr>
            <a:picLocks noChangeAspect="1"/>
          </p:cNvPicPr>
          <p:nvPr/>
        </p:nvPicPr>
        <p:blipFill rotWithShape="1">
          <a:blip r:embed="rId2"/>
          <a:srcRect l="4687" b="-132"/>
          <a:stretch/>
        </p:blipFill>
        <p:spPr>
          <a:xfrm>
            <a:off x="3779912" y="9000"/>
            <a:ext cx="6519368" cy="6849000"/>
          </a:xfrm>
          <a:prstGeom prst="rect">
            <a:avLst/>
          </a:prstGeom>
        </p:spPr>
      </p:pic>
      <p:pic>
        <p:nvPicPr>
          <p:cNvPr id="4" name="Picture 3">
            <a:extLst>
              <a:ext uri="{FF2B5EF4-FFF2-40B4-BE49-F238E27FC236}">
                <a16:creationId xmlns:a16="http://schemas.microsoft.com/office/drawing/2014/main" id="{A32F19F8-4669-FB48-AF92-CED7BDC52E8C}"/>
              </a:ext>
            </a:extLst>
          </p:cNvPr>
          <p:cNvPicPr>
            <a:picLocks noChangeAspect="1"/>
          </p:cNvPicPr>
          <p:nvPr/>
        </p:nvPicPr>
        <p:blipFill>
          <a:blip r:embed="rId3"/>
          <a:stretch>
            <a:fillRect/>
          </a:stretch>
        </p:blipFill>
        <p:spPr>
          <a:xfrm>
            <a:off x="80487" y="783099"/>
            <a:ext cx="5014624" cy="64746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2C97505E-A49B-BE45-A429-1FB034C65CBE}"/>
              </a:ext>
            </a:extLst>
          </p:cNvPr>
          <p:cNvPicPr>
            <a:picLocks noChangeAspect="1"/>
          </p:cNvPicPr>
          <p:nvPr/>
        </p:nvPicPr>
        <p:blipFill>
          <a:blip r:embed="rId4"/>
          <a:stretch>
            <a:fillRect/>
          </a:stretch>
        </p:blipFill>
        <p:spPr>
          <a:xfrm>
            <a:off x="560237" y="1719877"/>
            <a:ext cx="4864445" cy="6892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3950A7CA-0DD4-BE4A-8EEA-6520B5E1A93F}"/>
              </a:ext>
            </a:extLst>
          </p:cNvPr>
          <p:cNvPicPr>
            <a:picLocks noChangeAspect="1"/>
          </p:cNvPicPr>
          <p:nvPr/>
        </p:nvPicPr>
        <p:blipFill>
          <a:blip r:embed="rId5"/>
          <a:stretch>
            <a:fillRect/>
          </a:stretch>
        </p:blipFill>
        <p:spPr>
          <a:xfrm>
            <a:off x="794579" y="2894466"/>
            <a:ext cx="3790037" cy="493940"/>
          </a:xfrm>
          <a:prstGeom prst="rect">
            <a:avLst/>
          </a:prstGeom>
        </p:spPr>
      </p:pic>
      <p:pic>
        <p:nvPicPr>
          <p:cNvPr id="7" name="Picture 6">
            <a:extLst>
              <a:ext uri="{FF2B5EF4-FFF2-40B4-BE49-F238E27FC236}">
                <a16:creationId xmlns:a16="http://schemas.microsoft.com/office/drawing/2014/main" id="{66B7C9BB-DC3A-2C42-8424-F1DDD850464F}"/>
              </a:ext>
            </a:extLst>
          </p:cNvPr>
          <p:cNvPicPr>
            <a:picLocks noChangeAspect="1"/>
          </p:cNvPicPr>
          <p:nvPr/>
        </p:nvPicPr>
        <p:blipFill>
          <a:blip r:embed="rId6"/>
          <a:stretch>
            <a:fillRect/>
          </a:stretch>
        </p:blipFill>
        <p:spPr>
          <a:xfrm>
            <a:off x="80487" y="3810280"/>
            <a:ext cx="5759318" cy="450671"/>
          </a:xfrm>
          <a:prstGeom prst="rect">
            <a:avLst/>
          </a:prstGeom>
        </p:spPr>
      </p:pic>
      <p:pic>
        <p:nvPicPr>
          <p:cNvPr id="12" name="Picture 11">
            <a:extLst>
              <a:ext uri="{FF2B5EF4-FFF2-40B4-BE49-F238E27FC236}">
                <a16:creationId xmlns:a16="http://schemas.microsoft.com/office/drawing/2014/main" id="{0B19502E-8EC4-4D46-A4E6-65E181DE98D8}"/>
              </a:ext>
            </a:extLst>
          </p:cNvPr>
          <p:cNvPicPr>
            <a:picLocks noChangeAspect="1"/>
          </p:cNvPicPr>
          <p:nvPr/>
        </p:nvPicPr>
        <p:blipFill>
          <a:blip r:embed="rId7"/>
          <a:stretch>
            <a:fillRect/>
          </a:stretch>
        </p:blipFill>
        <p:spPr>
          <a:xfrm>
            <a:off x="251520" y="4821774"/>
            <a:ext cx="6840761" cy="453030"/>
          </a:xfrm>
          <a:prstGeom prst="rect">
            <a:avLst/>
          </a:prstGeom>
        </p:spPr>
      </p:pic>
      <p:sp>
        <p:nvSpPr>
          <p:cNvPr id="2" name="TextBox 1">
            <a:extLst>
              <a:ext uri="{FF2B5EF4-FFF2-40B4-BE49-F238E27FC236}">
                <a16:creationId xmlns:a16="http://schemas.microsoft.com/office/drawing/2014/main" id="{11988EBD-8E92-CB4F-8D5F-3833BF08B409}"/>
              </a:ext>
            </a:extLst>
          </p:cNvPr>
          <p:cNvSpPr txBox="1"/>
          <p:nvPr/>
        </p:nvSpPr>
        <p:spPr>
          <a:xfrm>
            <a:off x="179511" y="5534495"/>
            <a:ext cx="3902631" cy="923330"/>
          </a:xfrm>
          <a:prstGeom prst="rect">
            <a:avLst/>
          </a:prstGeom>
          <a:noFill/>
        </p:spPr>
        <p:txBody>
          <a:bodyPr wrap="square" rtlCol="0">
            <a:spAutoFit/>
          </a:bodyPr>
          <a:lstStyle/>
          <a:p>
            <a:r>
              <a:rPr lang="en-NL" b="1" dirty="0">
                <a:solidFill>
                  <a:schemeClr val="accent6"/>
                </a:solidFill>
                <a:latin typeface="Futura Medium" panose="020B0602020204020303" pitchFamily="34" charset="-79"/>
                <a:cs typeface="Futura Medium" panose="020B0602020204020303" pitchFamily="34" charset="-79"/>
              </a:rPr>
              <a:t>Examples of popular media reports on AI “beating” medical professionals </a:t>
            </a:r>
          </a:p>
        </p:txBody>
      </p:sp>
    </p:spTree>
    <p:extLst>
      <p:ext uri="{BB962C8B-B14F-4D97-AF65-F5344CB8AC3E}">
        <p14:creationId xmlns:p14="http://schemas.microsoft.com/office/powerpoint/2010/main" val="311394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EECA4BAD-3ADB-3747-9BF0-278FA6F49D8D}"/>
              </a:ext>
            </a:extLst>
          </p:cNvPr>
          <p:cNvPicPr>
            <a:picLocks noChangeAspect="1"/>
          </p:cNvPicPr>
          <p:nvPr/>
        </p:nvPicPr>
        <p:blipFill>
          <a:blip r:embed="rId2"/>
          <a:stretch>
            <a:fillRect/>
          </a:stretch>
        </p:blipFill>
        <p:spPr>
          <a:xfrm>
            <a:off x="207211" y="1702760"/>
            <a:ext cx="3904205" cy="2094140"/>
          </a:xfrm>
          <a:prstGeom prst="rect">
            <a:avLst/>
          </a:prstGeom>
        </p:spPr>
      </p:pic>
      <p:pic>
        <p:nvPicPr>
          <p:cNvPr id="9" name="Picture 8">
            <a:extLst>
              <a:ext uri="{FF2B5EF4-FFF2-40B4-BE49-F238E27FC236}">
                <a16:creationId xmlns:a16="http://schemas.microsoft.com/office/drawing/2014/main" id="{9981F88C-980E-1142-A11B-6E11D9630566}"/>
              </a:ext>
            </a:extLst>
          </p:cNvPr>
          <p:cNvPicPr>
            <a:picLocks noChangeAspect="1"/>
          </p:cNvPicPr>
          <p:nvPr/>
        </p:nvPicPr>
        <p:blipFill>
          <a:blip r:embed="rId3"/>
          <a:stretch>
            <a:fillRect/>
          </a:stretch>
        </p:blipFill>
        <p:spPr>
          <a:xfrm>
            <a:off x="207211" y="1173430"/>
            <a:ext cx="8377536" cy="529331"/>
          </a:xfrm>
          <a:prstGeom prst="rect">
            <a:avLst/>
          </a:prstGeom>
        </p:spPr>
      </p:pic>
      <p:sp>
        <p:nvSpPr>
          <p:cNvPr id="10" name="Rectangle 9">
            <a:extLst>
              <a:ext uri="{FF2B5EF4-FFF2-40B4-BE49-F238E27FC236}">
                <a16:creationId xmlns:a16="http://schemas.microsoft.com/office/drawing/2014/main" id="{9B554A63-F6E0-D94D-B714-CFDACA099CC8}"/>
              </a:ext>
            </a:extLst>
          </p:cNvPr>
          <p:cNvSpPr/>
          <p:nvPr/>
        </p:nvSpPr>
        <p:spPr>
          <a:xfrm>
            <a:off x="4395979" y="2276872"/>
            <a:ext cx="4413131" cy="3693319"/>
          </a:xfrm>
          <a:prstGeom prst="rect">
            <a:avLst/>
          </a:prstGeom>
        </p:spPr>
        <p:txBody>
          <a:bodyPr wrap="square">
            <a:spAutoFit/>
          </a:bodyPr>
          <a:lstStyle/>
          <a:p>
            <a:pPr algn="just"/>
            <a:r>
              <a:rPr lang="en-GB" dirty="0">
                <a:latin typeface="Futura Medium" panose="020B0602020204020303" pitchFamily="34" charset="-79"/>
                <a:cs typeface="Futura Medium" panose="020B0602020204020303" pitchFamily="34" charset="-79"/>
              </a:rPr>
              <a:t>Nobody knows exactly how AI will develop. But it will have the power to drastically change society and the way we work, whether it is about shop counters that will no longer be staffed, or </a:t>
            </a:r>
            <a:r>
              <a:rPr lang="en-GB" b="1" dirty="0">
                <a:latin typeface="Futura Medium" panose="020B0602020204020303" pitchFamily="34" charset="-79"/>
                <a:cs typeface="Futura Medium" panose="020B0602020204020303" pitchFamily="34" charset="-79"/>
              </a:rPr>
              <a:t>about the work of the radiologist who has to a large extent become obsolete because a machine can read those pictures better than a human who studied them for ten years </a:t>
            </a:r>
            <a:r>
              <a:rPr lang="en-GB" dirty="0">
                <a:latin typeface="Futura Medium" panose="020B0602020204020303" pitchFamily="34" charset="-79"/>
                <a:cs typeface="Futura Medium" panose="020B0602020204020303" pitchFamily="34" charset="-79"/>
              </a:rPr>
              <a:t>(…)</a:t>
            </a:r>
          </a:p>
          <a:p>
            <a:endParaRPr lang="en-GB" dirty="0">
              <a:latin typeface="Futura Medium" panose="020B0602020204020303" pitchFamily="34" charset="-79"/>
              <a:cs typeface="Futura Medium" panose="020B0602020204020303" pitchFamily="34" charset="-79"/>
            </a:endParaRPr>
          </a:p>
          <a:p>
            <a:r>
              <a:rPr lang="en-GB" dirty="0" err="1">
                <a:latin typeface="Futura Medium" panose="020B0602020204020303" pitchFamily="34" charset="-79"/>
                <a:cs typeface="Futura Medium" panose="020B0602020204020303" pitchFamily="34" charset="-79"/>
              </a:rPr>
              <a:t>Wopke</a:t>
            </a:r>
            <a:r>
              <a:rPr lang="en-GB" dirty="0">
                <a:latin typeface="Futura Medium" panose="020B0602020204020303" pitchFamily="34" charset="-79"/>
                <a:cs typeface="Futura Medium" panose="020B0602020204020303" pitchFamily="34" charset="-79"/>
              </a:rPr>
              <a:t> Hoekstra, 1 October 2020 (</a:t>
            </a:r>
            <a:r>
              <a:rPr lang="en-GB" i="1" dirty="0" err="1">
                <a:latin typeface="Futura Medium" panose="020B0602020204020303" pitchFamily="34" charset="-79"/>
                <a:cs typeface="Futura Medium" panose="020B0602020204020303" pitchFamily="34" charset="-79"/>
              </a:rPr>
              <a:t>Prinsjesdag</a:t>
            </a:r>
            <a:r>
              <a:rPr lang="en-GB" dirty="0">
                <a:latin typeface="Futura Medium" panose="020B0602020204020303" pitchFamily="34" charset="-79"/>
                <a:cs typeface="Futura Medium" panose="020B0602020204020303" pitchFamily="34" charset="-79"/>
              </a:rPr>
              <a:t>).</a:t>
            </a:r>
            <a:endParaRPr lang="en-NL" dirty="0">
              <a:latin typeface="Futura Medium" panose="020B0602020204020303" pitchFamily="34" charset="-79"/>
              <a:cs typeface="Futura Medium" panose="020B0602020204020303" pitchFamily="34" charset="-79"/>
            </a:endParaRPr>
          </a:p>
        </p:txBody>
      </p:sp>
      <p:sp>
        <p:nvSpPr>
          <p:cNvPr id="2" name="Tijdelijke aanduiding voor dianummer 1">
            <a:extLst>
              <a:ext uri="{FF2B5EF4-FFF2-40B4-BE49-F238E27FC236}">
                <a16:creationId xmlns:a16="http://schemas.microsoft.com/office/drawing/2014/main" id="{E53E5988-6D04-403D-A0B2-8505C0AC634C}"/>
              </a:ext>
            </a:extLst>
          </p:cNvPr>
          <p:cNvSpPr>
            <a:spLocks noGrp="1"/>
          </p:cNvSpPr>
          <p:nvPr>
            <p:ph type="sldNum" sz="quarter" idx="12"/>
          </p:nvPr>
        </p:nvSpPr>
        <p:spPr/>
        <p:txBody>
          <a:bodyPr/>
          <a:lstStyle/>
          <a:p>
            <a:fld id="{792C9B5E-4BBB-4AFF-9E0C-8686BD8AC51D}" type="slidenum">
              <a:rPr lang="en-US" smtClean="0"/>
              <a:t>5</a:t>
            </a:fld>
            <a:endParaRPr lang="en-US"/>
          </a:p>
        </p:txBody>
      </p:sp>
    </p:spTree>
    <p:extLst>
      <p:ext uri="{BB962C8B-B14F-4D97-AF65-F5344CB8AC3E}">
        <p14:creationId xmlns:p14="http://schemas.microsoft.com/office/powerpoint/2010/main" val="243899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1CDEF1C9-36D1-E942-B106-8C0A60D0BCA3}"/>
              </a:ext>
            </a:extLst>
          </p:cNvPr>
          <p:cNvPicPr>
            <a:picLocks noChangeAspect="1"/>
          </p:cNvPicPr>
          <p:nvPr/>
        </p:nvPicPr>
        <p:blipFill>
          <a:blip r:embed="rId2"/>
          <a:stretch>
            <a:fillRect/>
          </a:stretch>
        </p:blipFill>
        <p:spPr>
          <a:xfrm>
            <a:off x="0" y="412223"/>
            <a:ext cx="5019675" cy="2773675"/>
          </a:xfrm>
          <a:prstGeom prst="rect">
            <a:avLst/>
          </a:prstGeom>
          <a:ln>
            <a:solidFill>
              <a:schemeClr val="accent1"/>
            </a:solidFill>
          </a:ln>
        </p:spPr>
      </p:pic>
      <p:pic>
        <p:nvPicPr>
          <p:cNvPr id="7" name="Picture 6" descr="Graphical user interface, text, application&#10;&#10;Description automatically generated">
            <a:extLst>
              <a:ext uri="{FF2B5EF4-FFF2-40B4-BE49-F238E27FC236}">
                <a16:creationId xmlns:a16="http://schemas.microsoft.com/office/drawing/2014/main" id="{2637306E-5044-DA42-B158-64C4BAC4F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6" y="3340178"/>
            <a:ext cx="5549090" cy="1962072"/>
          </a:xfrm>
          <a:prstGeom prst="rect">
            <a:avLst/>
          </a:prstGeom>
          <a:ln>
            <a:solidFill>
              <a:schemeClr val="accent1"/>
            </a:solidFill>
          </a:ln>
        </p:spPr>
      </p:pic>
      <p:pic>
        <p:nvPicPr>
          <p:cNvPr id="5" name="Afbeelding 4">
            <a:extLst>
              <a:ext uri="{FF2B5EF4-FFF2-40B4-BE49-F238E27FC236}">
                <a16:creationId xmlns:a16="http://schemas.microsoft.com/office/drawing/2014/main" id="{DE006D6B-68F9-408E-88F6-5587F24C1569}"/>
              </a:ext>
            </a:extLst>
          </p:cNvPr>
          <p:cNvPicPr>
            <a:picLocks noChangeAspect="1"/>
          </p:cNvPicPr>
          <p:nvPr/>
        </p:nvPicPr>
        <p:blipFill rotWithShape="1">
          <a:blip r:embed="rId4"/>
          <a:srcRect l="14178" t="18974" r="37022" b="13380"/>
          <a:stretch/>
        </p:blipFill>
        <p:spPr>
          <a:xfrm>
            <a:off x="4676465" y="0"/>
            <a:ext cx="4462397" cy="3479334"/>
          </a:xfrm>
          <a:prstGeom prst="rect">
            <a:avLst/>
          </a:prstGeom>
        </p:spPr>
      </p:pic>
      <p:pic>
        <p:nvPicPr>
          <p:cNvPr id="2" name="Picture 1"/>
          <p:cNvPicPr>
            <a:picLocks noChangeAspect="1"/>
          </p:cNvPicPr>
          <p:nvPr/>
        </p:nvPicPr>
        <p:blipFill rotWithShape="1">
          <a:blip r:embed="rId5"/>
          <a:srcRect l="398" t="26600" r="35965" b="38048"/>
          <a:stretch/>
        </p:blipFill>
        <p:spPr>
          <a:xfrm>
            <a:off x="2369637" y="4742856"/>
            <a:ext cx="6768752" cy="2115144"/>
          </a:xfrm>
          <a:prstGeom prst="rect">
            <a:avLst/>
          </a:prstGeom>
        </p:spPr>
      </p:pic>
    </p:spTree>
    <p:extLst>
      <p:ext uri="{BB962C8B-B14F-4D97-AF65-F5344CB8AC3E}">
        <p14:creationId xmlns:p14="http://schemas.microsoft.com/office/powerpoint/2010/main" val="314789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03048-086B-4513-8AED-FF9D0AB92B05}"/>
              </a:ext>
            </a:extLst>
          </p:cNvPr>
          <p:cNvSpPr>
            <a:spLocks noGrp="1"/>
          </p:cNvSpPr>
          <p:nvPr>
            <p:ph type="title"/>
          </p:nvPr>
        </p:nvSpPr>
        <p:spPr/>
        <p:txBody>
          <a:bodyPr/>
          <a:lstStyle/>
          <a:p>
            <a:r>
              <a:rPr lang="nl-NL" dirty="0" err="1">
                <a:solidFill>
                  <a:schemeClr val="accent6"/>
                </a:solidFill>
              </a:rPr>
              <a:t>What</a:t>
            </a:r>
            <a:r>
              <a:rPr lang="nl-NL" dirty="0">
                <a:solidFill>
                  <a:schemeClr val="accent6"/>
                </a:solidFill>
              </a:rPr>
              <a:t> is </a:t>
            </a:r>
            <a:r>
              <a:rPr lang="nl-NL" dirty="0" err="1">
                <a:solidFill>
                  <a:schemeClr val="accent6"/>
                </a:solidFill>
              </a:rPr>
              <a:t>often</a:t>
            </a:r>
            <a:r>
              <a:rPr lang="nl-NL" dirty="0">
                <a:solidFill>
                  <a:schemeClr val="accent6"/>
                </a:solidFill>
              </a:rPr>
              <a:t> </a:t>
            </a:r>
            <a:r>
              <a:rPr lang="nl-NL" dirty="0" err="1">
                <a:solidFill>
                  <a:schemeClr val="accent6"/>
                </a:solidFill>
              </a:rPr>
              <a:t>overlooked</a:t>
            </a:r>
            <a:endParaRPr lang="nl-NL" dirty="0">
              <a:solidFill>
                <a:schemeClr val="accent6"/>
              </a:solidFill>
            </a:endParaRPr>
          </a:p>
        </p:txBody>
      </p:sp>
      <p:sp>
        <p:nvSpPr>
          <p:cNvPr id="3" name="Tijdelijke aanduiding voor inhoud 2">
            <a:extLst>
              <a:ext uri="{FF2B5EF4-FFF2-40B4-BE49-F238E27FC236}">
                <a16:creationId xmlns:a16="http://schemas.microsoft.com/office/drawing/2014/main" id="{C7555355-E0AD-4406-9B9E-A5819D81DA17}"/>
              </a:ext>
            </a:extLst>
          </p:cNvPr>
          <p:cNvSpPr>
            <a:spLocks noGrp="1"/>
          </p:cNvSpPr>
          <p:nvPr>
            <p:ph idx="1"/>
          </p:nvPr>
        </p:nvSpPr>
        <p:spPr/>
        <p:txBody>
          <a:bodyPr>
            <a:normAutofit fontScale="92500"/>
          </a:bodyPr>
          <a:lstStyle/>
          <a:p>
            <a:r>
              <a:rPr lang="nl-NL" dirty="0"/>
              <a:t>Complex </a:t>
            </a:r>
            <a:r>
              <a:rPr lang="nl-NL" dirty="0" err="1"/>
              <a:t>networks</a:t>
            </a:r>
            <a:r>
              <a:rPr lang="nl-NL" dirty="0"/>
              <a:t> of policy &amp; </a:t>
            </a:r>
            <a:r>
              <a:rPr lang="nl-NL" dirty="0" err="1"/>
              <a:t>practice</a:t>
            </a:r>
            <a:r>
              <a:rPr lang="nl-NL" dirty="0"/>
              <a:t> </a:t>
            </a:r>
          </a:p>
          <a:p>
            <a:r>
              <a:rPr lang="en-US" dirty="0"/>
              <a:t>AI can be many things, </a:t>
            </a:r>
            <a:r>
              <a:rPr lang="en-US"/>
              <a:t>not singular</a:t>
            </a:r>
            <a:endParaRPr lang="nl-NL" dirty="0"/>
          </a:p>
          <a:p>
            <a:r>
              <a:rPr lang="nl-NL" dirty="0" err="1"/>
              <a:t>Appraisal</a:t>
            </a:r>
            <a:r>
              <a:rPr lang="nl-NL" dirty="0"/>
              <a:t> &amp; management of risk &amp; </a:t>
            </a:r>
            <a:r>
              <a:rPr lang="nl-NL" dirty="0" err="1"/>
              <a:t>uncertainty</a:t>
            </a:r>
            <a:endParaRPr lang="nl-NL" dirty="0"/>
          </a:p>
          <a:p>
            <a:r>
              <a:rPr lang="nl-NL" dirty="0" err="1"/>
              <a:t>Importance</a:t>
            </a:r>
            <a:r>
              <a:rPr lang="nl-NL" dirty="0"/>
              <a:t> of </a:t>
            </a:r>
            <a:r>
              <a:rPr lang="nl-NL" dirty="0" err="1"/>
              <a:t>local</a:t>
            </a:r>
            <a:r>
              <a:rPr lang="nl-NL" dirty="0"/>
              <a:t> </a:t>
            </a:r>
            <a:r>
              <a:rPr lang="nl-NL" dirty="0" err="1"/>
              <a:t>social</a:t>
            </a:r>
            <a:r>
              <a:rPr lang="nl-NL" dirty="0"/>
              <a:t> &amp; </a:t>
            </a:r>
            <a:r>
              <a:rPr lang="nl-NL" dirty="0" err="1"/>
              <a:t>political</a:t>
            </a:r>
            <a:r>
              <a:rPr lang="nl-NL" dirty="0"/>
              <a:t> </a:t>
            </a:r>
            <a:r>
              <a:rPr lang="nl-NL" dirty="0" err="1"/>
              <a:t>contexts</a:t>
            </a:r>
            <a:r>
              <a:rPr lang="nl-NL" dirty="0"/>
              <a:t> of </a:t>
            </a:r>
            <a:r>
              <a:rPr lang="nl-NL" dirty="0" err="1"/>
              <a:t>use</a:t>
            </a:r>
            <a:endParaRPr lang="nl-NL" dirty="0"/>
          </a:p>
          <a:p>
            <a:r>
              <a:rPr lang="en-US" dirty="0"/>
              <a:t>Costs (economic and environmental)</a:t>
            </a:r>
            <a:endParaRPr lang="nl-NL" dirty="0"/>
          </a:p>
          <a:p>
            <a:r>
              <a:rPr lang="nl-NL" dirty="0" err="1"/>
              <a:t>Changing</a:t>
            </a:r>
            <a:r>
              <a:rPr lang="nl-NL" dirty="0"/>
              <a:t> </a:t>
            </a:r>
            <a:r>
              <a:rPr lang="nl-NL" dirty="0" err="1"/>
              <a:t>relationships</a:t>
            </a:r>
            <a:r>
              <a:rPr lang="nl-NL" dirty="0"/>
              <a:t> of trust and </a:t>
            </a:r>
            <a:r>
              <a:rPr lang="nl-NL" dirty="0" err="1"/>
              <a:t>responsibility</a:t>
            </a:r>
            <a:endParaRPr lang="nl-NL" dirty="0"/>
          </a:p>
          <a:p>
            <a:r>
              <a:rPr lang="nl-NL" dirty="0" err="1"/>
              <a:t>Some</a:t>
            </a:r>
            <a:r>
              <a:rPr lang="nl-NL" dirty="0"/>
              <a:t> </a:t>
            </a:r>
            <a:r>
              <a:rPr lang="nl-NL" dirty="0" err="1"/>
              <a:t>people</a:t>
            </a:r>
            <a:r>
              <a:rPr lang="nl-NL" dirty="0"/>
              <a:t> are </a:t>
            </a:r>
            <a:r>
              <a:rPr lang="nl-NL" dirty="0" err="1"/>
              <a:t>ill</a:t>
            </a:r>
            <a:endParaRPr lang="nl-NL" dirty="0"/>
          </a:p>
          <a:p>
            <a:endParaRPr lang="nl-NL" dirty="0"/>
          </a:p>
        </p:txBody>
      </p:sp>
      <p:sp>
        <p:nvSpPr>
          <p:cNvPr id="4" name="Tijdelijke aanduiding voor dianummer 3">
            <a:extLst>
              <a:ext uri="{FF2B5EF4-FFF2-40B4-BE49-F238E27FC236}">
                <a16:creationId xmlns:a16="http://schemas.microsoft.com/office/drawing/2014/main" id="{1B061142-377A-41AA-8A6E-1D04EA37451E}"/>
              </a:ext>
            </a:extLst>
          </p:cNvPr>
          <p:cNvSpPr>
            <a:spLocks noGrp="1"/>
          </p:cNvSpPr>
          <p:nvPr>
            <p:ph type="sldNum" sz="quarter" idx="12"/>
          </p:nvPr>
        </p:nvSpPr>
        <p:spPr/>
        <p:txBody>
          <a:bodyPr/>
          <a:lstStyle/>
          <a:p>
            <a:fld id="{792C9B5E-4BBB-4AFF-9E0C-8686BD8AC51D}" type="slidenum">
              <a:rPr lang="en-US" smtClean="0"/>
              <a:t>7</a:t>
            </a:fld>
            <a:endParaRPr lang="en-US"/>
          </a:p>
        </p:txBody>
      </p:sp>
    </p:spTree>
    <p:extLst>
      <p:ext uri="{BB962C8B-B14F-4D97-AF65-F5344CB8AC3E}">
        <p14:creationId xmlns:p14="http://schemas.microsoft.com/office/powerpoint/2010/main" val="2543266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228</Words>
  <Application>Microsoft Office PowerPoint</Application>
  <PresentationFormat>On-screen Show (4:3)</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Futura Medium</vt:lpstr>
      <vt:lpstr>Office Theme</vt:lpstr>
      <vt:lpstr>PowerPoint Presentation</vt:lpstr>
      <vt:lpstr>Recurring claims</vt:lpstr>
      <vt:lpstr>PowerPoint Presentation</vt:lpstr>
      <vt:lpstr>PowerPoint Presentation</vt:lpstr>
      <vt:lpstr>PowerPoint Presentation</vt:lpstr>
      <vt:lpstr>PowerPoint Presentation</vt:lpstr>
      <vt:lpstr>What is often overlooked</vt:lpstr>
    </vt:vector>
  </TitlesOfParts>
  <Company>KNAW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as innovative diagnostic technology</dc:title>
  <dc:creator>Sally Wyatt</dc:creator>
  <cp:lastModifiedBy>Nebojsa Neskovic</cp:lastModifiedBy>
  <cp:revision>140</cp:revision>
  <cp:lastPrinted>2013-01-22T13:41:11Z</cp:lastPrinted>
  <dcterms:created xsi:type="dcterms:W3CDTF">2013-01-03T13:15:29Z</dcterms:created>
  <dcterms:modified xsi:type="dcterms:W3CDTF">2024-11-07T08:11:48Z</dcterms:modified>
</cp:coreProperties>
</file>