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7" r:id="rId2"/>
    <p:sldId id="259" r:id="rId3"/>
    <p:sldId id="258" r:id="rId4"/>
    <p:sldId id="260"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298" r:id="rId22"/>
    <p:sldId id="299" r:id="rId23"/>
    <p:sldId id="261" r:id="rId24"/>
    <p:sldId id="262" r:id="rId25"/>
    <p:sldId id="263" r:id="rId26"/>
    <p:sldId id="280" r:id="rId27"/>
    <p:sldId id="281" r:id="rId28"/>
    <p:sldId id="282" r:id="rId29"/>
    <p:sldId id="283" r:id="rId30"/>
    <p:sldId id="284" r:id="rId31"/>
    <p:sldId id="287" r:id="rId32"/>
    <p:sldId id="285" r:id="rId33"/>
    <p:sldId id="286" r:id="rId34"/>
    <p:sldId id="295" r:id="rId35"/>
    <p:sldId id="296" r:id="rId36"/>
    <p:sldId id="297" r:id="rId37"/>
    <p:sldId id="300" r:id="rId38"/>
    <p:sldId id="294" r:id="rId39"/>
    <p:sldId id="30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B8003D"/>
    <a:srgbClr val="700025"/>
    <a:srgbClr val="DA0049"/>
    <a:srgbClr val="5E913B"/>
    <a:srgbClr val="7EC234"/>
    <a:srgbClr val="3333CC"/>
    <a:srgbClr val="E66914"/>
    <a:srgbClr val="EB701D"/>
    <a:srgbClr val="EB6C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13" autoAdjust="0"/>
  </p:normalViewPr>
  <p:slideViewPr>
    <p:cSldViewPr snapToGrid="0">
      <p:cViewPr>
        <p:scale>
          <a:sx n="74" d="100"/>
          <a:sy n="74" d="100"/>
        </p:scale>
        <p:origin x="-129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91473-6B8D-4360-9E4F-48B8DC0CBE57}" type="datetimeFigureOut">
              <a:rPr lang="en-IN" smtClean="0"/>
              <a:t>08-09-2014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F1E16-F063-448F-AEAB-79AC720E7E7D}" type="slidenum">
              <a:rPr lang="en-IN" smtClean="0"/>
              <a:t>‹#›</a:t>
            </a:fld>
            <a:endParaRPr lang="en-IN"/>
          </a:p>
        </p:txBody>
      </p:sp>
    </p:spTree>
    <p:extLst>
      <p:ext uri="{BB962C8B-B14F-4D97-AF65-F5344CB8AC3E}">
        <p14:creationId xmlns:p14="http://schemas.microsoft.com/office/powerpoint/2010/main" val="16824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i="0" u="none" strike="noStrike" baseline="0" dirty="0" smtClean="0">
                <a:latin typeface="Times New Roman" panose="02020603050405020304" pitchFamily="18" charset="0"/>
              </a:rPr>
              <a:t>It mistakes ambiguous concepts and symbols for reality itself</a:t>
            </a:r>
          </a:p>
          <a:p>
            <a:pPr lvl="1"/>
            <a:r>
              <a:rPr lang="en-US" b="1" i="0" u="none" strike="noStrike" baseline="0" dirty="0" smtClean="0">
                <a:latin typeface="Times New Roman" panose="02020603050405020304" pitchFamily="18" charset="0"/>
              </a:rPr>
              <a:t>Money is a symbol</a:t>
            </a:r>
          </a:p>
          <a:p>
            <a:pPr lvl="1"/>
            <a:r>
              <a:rPr lang="en-US" b="1" i="0" u="none" strike="noStrike" baseline="0" dirty="0" smtClean="0">
                <a:latin typeface="Times New Roman" panose="02020603050405020304" pitchFamily="18" charset="0"/>
              </a:rPr>
              <a:t>Consciousness is a concept</a:t>
            </a:r>
          </a:p>
          <a:p>
            <a:endParaRPr lang="en-IN" dirty="0"/>
          </a:p>
        </p:txBody>
      </p:sp>
      <p:sp>
        <p:nvSpPr>
          <p:cNvPr id="4" name="Slide Number Placeholder 3"/>
          <p:cNvSpPr>
            <a:spLocks noGrp="1"/>
          </p:cNvSpPr>
          <p:nvPr>
            <p:ph type="sldNum" sz="quarter" idx="10"/>
          </p:nvPr>
        </p:nvSpPr>
        <p:spPr/>
        <p:txBody>
          <a:bodyPr/>
          <a:lstStyle/>
          <a:p>
            <a:fld id="{2D8F1E16-F063-448F-AEAB-79AC720E7E7D}" type="slidenum">
              <a:rPr lang="en-IN" smtClean="0"/>
              <a:t>27</a:t>
            </a:fld>
            <a:endParaRPr lang="en-IN"/>
          </a:p>
        </p:txBody>
      </p:sp>
    </p:spTree>
    <p:extLst>
      <p:ext uri="{BB962C8B-B14F-4D97-AF65-F5344CB8AC3E}">
        <p14:creationId xmlns:p14="http://schemas.microsoft.com/office/powerpoint/2010/main" val="349767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i="1" dirty="0" smtClean="0"/>
              <a:t>“It is by logic that we prove, but by intuition that we discover.” </a:t>
            </a:r>
            <a:r>
              <a:rPr lang="en-IN" dirty="0" smtClean="0"/>
              <a:t>— Henri </a:t>
            </a:r>
            <a:r>
              <a:rPr lang="en-IN" dirty="0" err="1" smtClean="0"/>
              <a:t>Poincaré</a:t>
            </a:r>
            <a:r>
              <a:rPr lang="en-IN" dirty="0" smtClean="0"/>
              <a:t>, </a:t>
            </a:r>
            <a:r>
              <a:rPr lang="en-IN" i="1" dirty="0" smtClean="0"/>
              <a:t>Science and Method </a:t>
            </a:r>
            <a:r>
              <a:rPr lang="en-IN" dirty="0" smtClean="0"/>
              <a:t>(1908) </a:t>
            </a:r>
          </a:p>
          <a:p>
            <a:endParaRPr lang="en-IN" dirty="0"/>
          </a:p>
        </p:txBody>
      </p:sp>
      <p:sp>
        <p:nvSpPr>
          <p:cNvPr id="4" name="Slide Number Placeholder 3"/>
          <p:cNvSpPr>
            <a:spLocks noGrp="1"/>
          </p:cNvSpPr>
          <p:nvPr>
            <p:ph type="sldNum" sz="quarter" idx="10"/>
          </p:nvPr>
        </p:nvSpPr>
        <p:spPr/>
        <p:txBody>
          <a:bodyPr/>
          <a:lstStyle/>
          <a:p>
            <a:fld id="{2D8F1E16-F063-448F-AEAB-79AC720E7E7D}" type="slidenum">
              <a:rPr lang="en-IN" smtClean="0"/>
              <a:t>35</a:t>
            </a:fld>
            <a:endParaRPr lang="en-IN"/>
          </a:p>
        </p:txBody>
      </p:sp>
    </p:spTree>
    <p:extLst>
      <p:ext uri="{BB962C8B-B14F-4D97-AF65-F5344CB8AC3E}">
        <p14:creationId xmlns:p14="http://schemas.microsoft.com/office/powerpoint/2010/main" val="190991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2E84A5-CAEA-4028-A581-C2EA76F89093}"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387706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44AC78-B34E-4C7A-B00E-5F2097AB5ABB}"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278490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1F907A-97AC-4189-8B40-54A854369A09}"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4290667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Text Placeholder 2"/>
          <p:cNvSpPr>
            <a:spLocks noGrp="1"/>
          </p:cNvSpPr>
          <p:nvPr>
            <p:ph type="body" idx="1"/>
          </p:nvPr>
        </p:nvSpPr>
        <p:spPr/>
        <p:txBody>
          <a:bodyPr/>
          <a:lstStyle>
            <a:lvl3pPr marL="914400" indent="-22860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Date Placeholder 3"/>
          <p:cNvSpPr>
            <a:spLocks noGrp="1"/>
          </p:cNvSpPr>
          <p:nvPr>
            <p:ph type="dt" sz="half" idx="10"/>
          </p:nvPr>
        </p:nvSpPr>
        <p:spPr/>
        <p:txBody>
          <a:bodyPr/>
          <a:lstStyle/>
          <a:p>
            <a:fld id="{719EA382-774D-4E2F-B0C3-096499FE8A38}"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59D5F5B-9345-46EB-B215-2F32E7534365}" type="slidenum">
              <a:rPr lang="en-IN" smtClean="0"/>
              <a:t>‹#›</a:t>
            </a:fld>
            <a:endParaRPr lang="en-IN"/>
          </a:p>
        </p:txBody>
      </p:sp>
    </p:spTree>
    <p:extLst>
      <p:ext uri="{BB962C8B-B14F-4D97-AF65-F5344CB8AC3E}">
        <p14:creationId xmlns:p14="http://schemas.microsoft.com/office/powerpoint/2010/main" val="1296428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2AB3A4-8702-4E24-A19D-77EDCA0D87E6}"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136708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BB0F5-76E1-413C-B890-725F64C7DF7C}" type="datetime1">
              <a:rPr lang="en-IN" smtClean="0"/>
              <a:t>08-09-2014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120641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8D7A95-DA24-453C-9B13-D5EAF87B6CAD}" type="datetime1">
              <a:rPr lang="en-IN" smtClean="0"/>
              <a:t>08-09-2014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159195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776889-8914-471D-A81E-6AE129485677}" type="datetime1">
              <a:rPr lang="en-IN" smtClean="0"/>
              <a:t>08-09-2014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237883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220331-03DB-417A-B822-7EC7E1EE0728}" type="datetime1">
              <a:rPr lang="en-IN" smtClean="0"/>
              <a:t>08-09-2014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268205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97C9F-B718-49DC-8723-DE7B4A605380}" type="datetime1">
              <a:rPr lang="en-IN" smtClean="0"/>
              <a:t>08-09-2014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420080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33735-E0F3-4947-894B-1B6BC32C6425}" type="datetime1">
              <a:rPr lang="en-IN" smtClean="0"/>
              <a:t>08-09-2014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38860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AD4EBF-CFE6-4F25-889B-040612BB3B01}" type="datetime1">
              <a:rPr lang="en-IN" smtClean="0"/>
              <a:t>08-09-2014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36FB116-49AE-4044-BAB9-E2939E16295C}" type="slidenum">
              <a:rPr lang="en-IN" smtClean="0"/>
              <a:t>‹#›</a:t>
            </a:fld>
            <a:endParaRPr lang="en-IN"/>
          </a:p>
        </p:txBody>
      </p:sp>
    </p:spTree>
    <p:extLst>
      <p:ext uri="{BB962C8B-B14F-4D97-AF65-F5344CB8AC3E}">
        <p14:creationId xmlns:p14="http://schemas.microsoft.com/office/powerpoint/2010/main" val="239007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A4395-EF07-4EF8-86EC-890B5299BBEE}" type="datetime1">
              <a:rPr lang="en-IN" smtClean="0"/>
              <a:t>08-09-2014</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FB116-49AE-4044-BAB9-E2939E16295C}" type="slidenum">
              <a:rPr lang="en-IN" smtClean="0"/>
              <a:t>‹#›</a:t>
            </a:fld>
            <a:endParaRPr lang="en-IN"/>
          </a:p>
        </p:txBody>
      </p:sp>
    </p:spTree>
    <p:extLst>
      <p:ext uri="{BB962C8B-B14F-4D97-AF65-F5344CB8AC3E}">
        <p14:creationId xmlns:p14="http://schemas.microsoft.com/office/powerpoint/2010/main" val="2561352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0802"/>
            <a:ext cx="7255042" cy="961272"/>
          </a:xfrm>
          <a:blipFill>
            <a:blip r:embed="rId2"/>
            <a:tile tx="0" ty="0" sx="100000" sy="100000" flip="none" algn="tl"/>
          </a:blipFill>
        </p:spPr>
        <p:txBody>
          <a:bodyPr>
            <a:normAutofit/>
          </a:bodyPr>
          <a:lstStyle/>
          <a:p>
            <a:pPr algn="ctr"/>
            <a:r>
              <a:rPr lang="en-IN" b="1" i="0" u="none" strike="noStrike" baseline="0" dirty="0" smtClean="0">
                <a:solidFill>
                  <a:schemeClr val="bg1"/>
                </a:solidFill>
                <a:latin typeface="Times New Roman" panose="02020603050405020304" pitchFamily="18" charset="0"/>
              </a:rPr>
              <a:t>Ways of Knowing</a:t>
            </a:r>
          </a:p>
        </p:txBody>
      </p:sp>
      <p:sp>
        <p:nvSpPr>
          <p:cNvPr id="5" name="Slide Number Placeholder 4"/>
          <p:cNvSpPr>
            <a:spLocks noGrp="1"/>
          </p:cNvSpPr>
          <p:nvPr>
            <p:ph type="sldNum" sz="quarter" idx="12"/>
          </p:nvPr>
        </p:nvSpPr>
        <p:spPr/>
        <p:txBody>
          <a:bodyPr/>
          <a:lstStyle/>
          <a:p>
            <a:fld id="{636FB116-49AE-4044-BAB9-E2939E16295C}" type="slidenum">
              <a:rPr lang="en-IN" smtClean="0"/>
              <a:t>1</a:t>
            </a:fld>
            <a:endParaRPr lang="en-IN"/>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670134"/>
            <a:ext cx="69056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40642" y="5594681"/>
            <a:ext cx="1672139" cy="646331"/>
          </a:xfrm>
          <a:prstGeom prst="rect">
            <a:avLst/>
          </a:prstGeom>
          <a:blipFill>
            <a:blip r:embed="rId2"/>
            <a:tile tx="0" ty="0" sx="100000" sy="100000" flip="none" algn="tl"/>
          </a:blipFill>
        </p:spPr>
        <p:txBody>
          <a:bodyPr wrap="square" rtlCol="0">
            <a:spAutoFit/>
          </a:bodyPr>
          <a:lstStyle/>
          <a:p>
            <a:pPr algn="r"/>
            <a:r>
              <a:rPr lang="en-US" b="1" dirty="0" smtClean="0">
                <a:solidFill>
                  <a:schemeClr val="bg1"/>
                </a:solidFill>
              </a:rPr>
              <a:t>LECTURE 6</a:t>
            </a:r>
          </a:p>
          <a:p>
            <a:pPr algn="r"/>
            <a:r>
              <a:rPr lang="en-US" b="1" dirty="0" smtClean="0">
                <a:solidFill>
                  <a:schemeClr val="bg1"/>
                </a:solidFill>
              </a:rPr>
              <a:t>GARRY JACOBS</a:t>
            </a:r>
            <a:endParaRPr lang="en-IN" b="1" dirty="0">
              <a:solidFill>
                <a:schemeClr val="bg1"/>
              </a:solidFill>
            </a:endParaRPr>
          </a:p>
        </p:txBody>
      </p:sp>
    </p:spTree>
    <p:extLst>
      <p:ext uri="{BB962C8B-B14F-4D97-AF65-F5344CB8AC3E}">
        <p14:creationId xmlns:p14="http://schemas.microsoft.com/office/powerpoint/2010/main" val="97988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57" y="3585910"/>
            <a:ext cx="5583770" cy="327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365126"/>
            <a:ext cx="7886700" cy="874127"/>
          </a:xfrm>
          <a:solidFill>
            <a:srgbClr val="C10764"/>
          </a:solidFill>
          <a:ln w="38100">
            <a:solidFill>
              <a:srgbClr val="C10764"/>
            </a:solidFill>
          </a:ln>
          <a:effectLst/>
          <a:scene3d>
            <a:camera prst="orthographicFront"/>
            <a:lightRig rig="threePt" dir="t"/>
          </a:scene3d>
          <a:sp3d>
            <a:bevelT w="114300" prst="hardEdge"/>
          </a:sp3d>
        </p:spPr>
        <p:txBody>
          <a:bodyPr/>
          <a:lstStyle/>
          <a:p>
            <a:pPr algn="ctr"/>
            <a:r>
              <a:rPr lang="en-US" sz="5400" b="1" i="0" u="none" strike="noStrike" baseline="0" dirty="0" smtClean="0">
                <a:solidFill>
                  <a:schemeClr val="bg1"/>
                </a:solidFill>
                <a:latin typeface="Times New Roman" panose="02020603050405020304" pitchFamily="18" charset="0"/>
              </a:rPr>
              <a:t>Automobile</a:t>
            </a:r>
            <a:r>
              <a:rPr lang="en-US" b="1" i="0" u="none" strike="noStrike" baseline="0" dirty="0" smtClean="0">
                <a:solidFill>
                  <a:schemeClr val="bg1"/>
                </a:solidFill>
                <a:latin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959D5F5B-9345-46EB-B215-2F32E7534365}" type="slidenum">
              <a:rPr lang="en-IN" smtClean="0"/>
              <a:t>10</a:t>
            </a:fld>
            <a:endParaRPr lang="en-IN"/>
          </a:p>
        </p:txBody>
      </p:sp>
      <p:grpSp>
        <p:nvGrpSpPr>
          <p:cNvPr id="7" name="Group 6"/>
          <p:cNvGrpSpPr/>
          <p:nvPr/>
        </p:nvGrpSpPr>
        <p:grpSpPr>
          <a:xfrm>
            <a:off x="4442410" y="3346987"/>
            <a:ext cx="3387391" cy="1012509"/>
            <a:chOff x="4770020" y="2536742"/>
            <a:chExt cx="3387391" cy="1012509"/>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020" y="2536742"/>
              <a:ext cx="2460959" cy="101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30979" y="2879739"/>
              <a:ext cx="926432" cy="400110"/>
            </a:xfrm>
            <a:prstGeom prst="rect">
              <a:avLst/>
            </a:prstGeom>
            <a:noFill/>
          </p:spPr>
          <p:txBody>
            <a:bodyPr wrap="square" rtlCol="0">
              <a:spAutoFit/>
            </a:bodyPr>
            <a:lstStyle/>
            <a:p>
              <a:r>
                <a:rPr lang="en-IN" sz="2000" b="1" dirty="0"/>
                <a:t>(1909)</a:t>
              </a:r>
            </a:p>
          </p:txBody>
        </p:sp>
      </p:grpSp>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951" y="1347826"/>
            <a:ext cx="2011363"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Alternate Process 8"/>
          <p:cNvSpPr/>
          <p:nvPr/>
        </p:nvSpPr>
        <p:spPr>
          <a:xfrm>
            <a:off x="4030580" y="1479882"/>
            <a:ext cx="4211052" cy="1877917"/>
          </a:xfrm>
          <a:prstGeom prst="flowChartAlternateProcess">
            <a:avLst/>
          </a:prstGeom>
          <a:solidFill>
            <a:srgbClr val="C107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“The automobile has practically reached the limit of its development.”</a:t>
            </a:r>
          </a:p>
        </p:txBody>
      </p:sp>
    </p:spTree>
    <p:extLst>
      <p:ext uri="{BB962C8B-B14F-4D97-AF65-F5344CB8AC3E}">
        <p14:creationId xmlns:p14="http://schemas.microsoft.com/office/powerpoint/2010/main" val="283320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0379"/>
          </a:xfrm>
          <a:solidFill>
            <a:srgbClr val="946230"/>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Nuclear Energy</a:t>
            </a:r>
          </a:p>
        </p:txBody>
      </p:sp>
      <p:sp>
        <p:nvSpPr>
          <p:cNvPr id="3" name="Text Placeholder 2"/>
          <p:cNvSpPr>
            <a:spLocks noGrp="1"/>
          </p:cNvSpPr>
          <p:nvPr>
            <p:ph type="body" idx="1"/>
          </p:nvPr>
        </p:nvSpPr>
        <p:spPr>
          <a:xfrm>
            <a:off x="628650" y="1455821"/>
            <a:ext cx="7886700" cy="4920916"/>
          </a:xfrm>
        </p:spPr>
        <p:txBody>
          <a:bodyPr/>
          <a:lstStyle/>
          <a:p>
            <a:pPr marL="0" indent="0">
              <a:buNone/>
            </a:pPr>
            <a:r>
              <a:rPr lang="en-IN" b="1" i="1" u="none" strike="noStrike" baseline="0" dirty="0" smtClean="0">
                <a:solidFill>
                  <a:srgbClr val="624120"/>
                </a:solidFill>
                <a:latin typeface="Times New Roman" panose="02020603050405020304" pitchFamily="18" charset="0"/>
              </a:rPr>
              <a:t>"There is not the slightest indication that nuclear energy will ever be obtainable. It would mean that the atom would have to be shattered at will."</a:t>
            </a:r>
            <a:r>
              <a:rPr lang="en-IN" b="1" i="0" u="none" strike="noStrike" baseline="0" dirty="0" smtClean="0">
                <a:solidFill>
                  <a:srgbClr val="624120"/>
                </a:solidFill>
                <a:latin typeface="Times New Roman" panose="02020603050405020304" pitchFamily="18" charset="0"/>
              </a:rPr>
              <a:t> </a:t>
            </a:r>
          </a:p>
          <a:p>
            <a:pPr marL="0" indent="0" algn="r">
              <a:buNone/>
            </a:pPr>
            <a:r>
              <a:rPr lang="en-IN" b="1" i="0" u="none" strike="noStrike" baseline="0" dirty="0" smtClean="0">
                <a:solidFill>
                  <a:srgbClr val="3333CC"/>
                </a:solidFill>
                <a:latin typeface="Times New Roman" panose="02020603050405020304" pitchFamily="18" charset="0"/>
              </a:rPr>
              <a:t>– Albert Einstein, 1932</a:t>
            </a:r>
          </a:p>
        </p:txBody>
      </p:sp>
      <p:sp>
        <p:nvSpPr>
          <p:cNvPr id="4" name="Slide Number Placeholder 3"/>
          <p:cNvSpPr>
            <a:spLocks noGrp="1"/>
          </p:cNvSpPr>
          <p:nvPr>
            <p:ph type="sldNum" sz="quarter" idx="12"/>
          </p:nvPr>
        </p:nvSpPr>
        <p:spPr/>
        <p:txBody>
          <a:bodyPr/>
          <a:lstStyle/>
          <a:p>
            <a:fld id="{959D5F5B-9345-46EB-B215-2F32E7534365}" type="slidenum">
              <a:rPr lang="en-IN" smtClean="0"/>
              <a:t>11</a:t>
            </a:fld>
            <a:endParaRPr lang="en-I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60" y="3522746"/>
            <a:ext cx="4272442" cy="285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444" y="3522746"/>
            <a:ext cx="3043537" cy="281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589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6158"/>
          </a:xfrm>
          <a:solidFill>
            <a:schemeClr val="tx1">
              <a:lumMod val="65000"/>
              <a:lumOff val="35000"/>
            </a:schemeClr>
          </a:solidFill>
        </p:spPr>
        <p:style>
          <a:lnRef idx="3">
            <a:schemeClr val="lt1"/>
          </a:lnRef>
          <a:fillRef idx="1">
            <a:schemeClr val="accent5"/>
          </a:fillRef>
          <a:effectRef idx="1">
            <a:schemeClr val="accent5"/>
          </a:effectRef>
          <a:fontRef idx="minor">
            <a:schemeClr val="lt1"/>
          </a:fontRef>
        </p:style>
        <p:txBody>
          <a:bodyPr>
            <a:normAutofit/>
          </a:bodyPr>
          <a:lstStyle/>
          <a:p>
            <a:pPr algn="ctr"/>
            <a:r>
              <a:rPr lang="en-US" sz="5400" b="1" i="0" u="none" strike="noStrike" baseline="0" dirty="0" smtClean="0">
                <a:solidFill>
                  <a:schemeClr val="bg1"/>
                </a:solidFill>
                <a:latin typeface="Times New Roman" panose="02020603050405020304" pitchFamily="18" charset="0"/>
              </a:rPr>
              <a:t>Television</a:t>
            </a:r>
          </a:p>
        </p:txBody>
      </p:sp>
      <p:sp>
        <p:nvSpPr>
          <p:cNvPr id="3" name="Text Placeholder 2"/>
          <p:cNvSpPr>
            <a:spLocks noGrp="1"/>
          </p:cNvSpPr>
          <p:nvPr>
            <p:ph type="body" idx="1"/>
          </p:nvPr>
        </p:nvSpPr>
        <p:spPr>
          <a:xfrm>
            <a:off x="628650" y="4660729"/>
            <a:ext cx="7793455" cy="1655846"/>
          </a:xfrm>
        </p:spPr>
        <p:txBody>
          <a:bodyPr>
            <a:normAutofit fontScale="85000" lnSpcReduction="20000"/>
          </a:bodyPr>
          <a:lstStyle/>
          <a:p>
            <a:pPr marL="0" indent="0">
              <a:lnSpc>
                <a:spcPct val="110000"/>
              </a:lnSpc>
              <a:buNone/>
            </a:pPr>
            <a:r>
              <a:rPr lang="en-IN" sz="3300" b="1" i="1" u="none" strike="noStrike" baseline="0" dirty="0" smtClean="0">
                <a:solidFill>
                  <a:srgbClr val="3333CC"/>
                </a:solidFill>
              </a:rPr>
              <a:t>"Television won't last because people will soon get tired of staring at a plywood box every night."</a:t>
            </a:r>
            <a:r>
              <a:rPr lang="en-IN" sz="3300" b="1" i="0" u="none" strike="noStrike" baseline="0" dirty="0" smtClean="0">
                <a:solidFill>
                  <a:srgbClr val="3333CC"/>
                </a:solidFill>
              </a:rPr>
              <a:t> </a:t>
            </a:r>
          </a:p>
          <a:p>
            <a:pPr marL="0" indent="0" algn="r">
              <a:buNone/>
            </a:pPr>
            <a:r>
              <a:rPr lang="en-IN" b="1" i="0" u="none" strike="noStrike" baseline="0" dirty="0" smtClean="0">
                <a:solidFill>
                  <a:srgbClr val="C00000"/>
                </a:solidFill>
                <a:latin typeface="Times New Roman" panose="02020603050405020304" pitchFamily="18" charset="0"/>
              </a:rPr>
              <a:t>– Darryl Zanuck, </a:t>
            </a:r>
            <a:br>
              <a:rPr lang="en-IN" b="1" i="0" u="none" strike="noStrike" baseline="0" dirty="0" smtClean="0">
                <a:solidFill>
                  <a:srgbClr val="C00000"/>
                </a:solidFill>
                <a:latin typeface="Times New Roman" panose="02020603050405020304" pitchFamily="18" charset="0"/>
              </a:rPr>
            </a:br>
            <a:r>
              <a:rPr lang="en-IN" b="1" i="0" u="none" strike="noStrike" baseline="0" dirty="0" smtClean="0">
                <a:solidFill>
                  <a:srgbClr val="C00000"/>
                </a:solidFill>
                <a:latin typeface="Times New Roman" panose="02020603050405020304" pitchFamily="18" charset="0"/>
              </a:rPr>
              <a:t>Movie Producer, 20th Century Fox, 1946</a:t>
            </a:r>
          </a:p>
        </p:txBody>
      </p:sp>
      <p:sp>
        <p:nvSpPr>
          <p:cNvPr id="4" name="Slide Number Placeholder 3"/>
          <p:cNvSpPr>
            <a:spLocks noGrp="1"/>
          </p:cNvSpPr>
          <p:nvPr>
            <p:ph type="sldNum" sz="quarter" idx="12"/>
          </p:nvPr>
        </p:nvSpPr>
        <p:spPr/>
        <p:txBody>
          <a:bodyPr/>
          <a:lstStyle/>
          <a:p>
            <a:fld id="{959D5F5B-9345-46EB-B215-2F32E7534365}" type="slidenum">
              <a:rPr lang="en-IN" smtClean="0"/>
              <a:t>12</a:t>
            </a:fld>
            <a:endParaRPr lang="en-IN"/>
          </a:p>
        </p:txBody>
      </p:sp>
      <p:grpSp>
        <p:nvGrpSpPr>
          <p:cNvPr id="6" name="Group 5"/>
          <p:cNvGrpSpPr/>
          <p:nvPr/>
        </p:nvGrpSpPr>
        <p:grpSpPr>
          <a:xfrm>
            <a:off x="712370" y="1302405"/>
            <a:ext cx="7505198" cy="3257550"/>
            <a:chOff x="592054" y="1427243"/>
            <a:chExt cx="7505198" cy="325755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54" y="1427243"/>
              <a:ext cx="504825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861" y="1535531"/>
              <a:ext cx="2280391" cy="28504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98400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62885"/>
          </a:xfrm>
          <a:solidFill>
            <a:schemeClr val="accent4">
              <a:lumMod val="75000"/>
            </a:schemeClr>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Beatles</a:t>
            </a:r>
          </a:p>
        </p:txBody>
      </p:sp>
      <p:sp>
        <p:nvSpPr>
          <p:cNvPr id="3" name="Text Placeholder 2"/>
          <p:cNvSpPr>
            <a:spLocks noGrp="1"/>
          </p:cNvSpPr>
          <p:nvPr>
            <p:ph type="body" idx="1"/>
          </p:nvPr>
        </p:nvSpPr>
        <p:spPr>
          <a:xfrm>
            <a:off x="4969042" y="1897817"/>
            <a:ext cx="3546308" cy="3877343"/>
          </a:xfrm>
        </p:spPr>
        <p:txBody>
          <a:bodyPr/>
          <a:lstStyle/>
          <a:p>
            <a:pPr marL="0" indent="0">
              <a:buNone/>
            </a:pPr>
            <a:r>
              <a:rPr lang="en-IN" sz="3600" b="1" i="1" u="none" strike="noStrike" baseline="0" dirty="0" smtClean="0">
                <a:solidFill>
                  <a:schemeClr val="accent4">
                    <a:lumMod val="50000"/>
                  </a:schemeClr>
                </a:solidFill>
                <a:latin typeface="Times New Roman" panose="02020603050405020304" pitchFamily="18" charset="0"/>
              </a:rPr>
              <a:t>"We don't like their sound, and guitar music is on the way out." </a:t>
            </a:r>
          </a:p>
          <a:p>
            <a:pPr marL="0" indent="0" algn="r">
              <a:buNone/>
            </a:pPr>
            <a:r>
              <a:rPr lang="en-IN" sz="2400" b="1" i="0" u="none" strike="noStrike" baseline="0" dirty="0" smtClean="0">
                <a:latin typeface="Times New Roman" panose="02020603050405020304" pitchFamily="18" charset="0"/>
              </a:rPr>
              <a:t>– Decca Recording Company on declining to sign the Beatles, 1962</a:t>
            </a:r>
          </a:p>
        </p:txBody>
      </p:sp>
      <p:sp>
        <p:nvSpPr>
          <p:cNvPr id="4" name="Slide Number Placeholder 3"/>
          <p:cNvSpPr>
            <a:spLocks noGrp="1"/>
          </p:cNvSpPr>
          <p:nvPr>
            <p:ph type="sldNum" sz="quarter" idx="12"/>
          </p:nvPr>
        </p:nvSpPr>
        <p:spPr/>
        <p:txBody>
          <a:bodyPr/>
          <a:lstStyle/>
          <a:p>
            <a:fld id="{959D5F5B-9345-46EB-B215-2F32E7534365}" type="slidenum">
              <a:rPr lang="en-IN" smtClean="0"/>
              <a:t>13</a:t>
            </a:fld>
            <a:endParaRPr lang="en-IN"/>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76" y="1833814"/>
            <a:ext cx="3917281" cy="391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23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728" y="497474"/>
            <a:ext cx="7886700" cy="1114758"/>
          </a:xfrm>
          <a:solidFill>
            <a:srgbClr val="C10764"/>
          </a:solidFill>
          <a:ln>
            <a:solidFill>
              <a:srgbClr val="BBDAA6"/>
            </a:solidFill>
          </a:ln>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sz="4800" b="1" i="0" u="none" strike="noStrike" baseline="0" dirty="0" smtClean="0">
                <a:solidFill>
                  <a:schemeClr val="bg1"/>
                </a:solidFill>
                <a:latin typeface="Times New Roman" panose="02020603050405020304" pitchFamily="18" charset="0"/>
              </a:rPr>
              <a:t>Future of Computer </a:t>
            </a:r>
          </a:p>
        </p:txBody>
      </p:sp>
      <p:sp>
        <p:nvSpPr>
          <p:cNvPr id="4" name="Slide Number Placeholder 3"/>
          <p:cNvSpPr>
            <a:spLocks noGrp="1"/>
          </p:cNvSpPr>
          <p:nvPr>
            <p:ph type="sldNum" sz="quarter" idx="12"/>
          </p:nvPr>
        </p:nvSpPr>
        <p:spPr/>
        <p:txBody>
          <a:bodyPr/>
          <a:lstStyle/>
          <a:p>
            <a:fld id="{959D5F5B-9345-46EB-B215-2F32E7534365}" type="slidenum">
              <a:rPr lang="en-IN" smtClean="0"/>
              <a:t>14</a:t>
            </a:fld>
            <a:endParaRPr lang="en-IN"/>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18" y="1826249"/>
            <a:ext cx="7903710" cy="295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35110" y="3958367"/>
            <a:ext cx="2538663" cy="369332"/>
          </a:xfrm>
          <a:prstGeom prst="rect">
            <a:avLst/>
          </a:prstGeom>
          <a:noFill/>
        </p:spPr>
        <p:txBody>
          <a:bodyPr wrap="square" rtlCol="0">
            <a:spAutoFit/>
          </a:bodyPr>
          <a:lstStyle/>
          <a:p>
            <a:r>
              <a:rPr lang="en-US" b="1" dirty="0" smtClean="0">
                <a:solidFill>
                  <a:schemeClr val="bg1"/>
                </a:solidFill>
              </a:rPr>
              <a:t>President, IBM (1943)</a:t>
            </a:r>
            <a:endParaRPr lang="en-IN" b="1" dirty="0">
              <a:solidFill>
                <a:schemeClr val="bg1"/>
              </a:solidFill>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0658" y="3994463"/>
            <a:ext cx="1162450" cy="6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684" y="4865938"/>
            <a:ext cx="2404476" cy="170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654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18" y="298702"/>
            <a:ext cx="7886700" cy="868363"/>
          </a:xfrm>
          <a:solidFill>
            <a:srgbClr val="0082B0"/>
          </a:solidFill>
        </p:spPr>
        <p:txBody>
          <a:bodyPr/>
          <a:lstStyle/>
          <a:p>
            <a:pPr algn="ctr"/>
            <a:r>
              <a:rPr lang="en-US" sz="5400" b="1" i="0" u="none" strike="noStrike" baseline="0" dirty="0" smtClean="0">
                <a:solidFill>
                  <a:schemeClr val="bg1"/>
                </a:solidFill>
                <a:latin typeface="Times New Roman" panose="02020603050405020304" pitchFamily="18" charset="0"/>
              </a:rPr>
              <a:t>Internet</a:t>
            </a:r>
            <a:r>
              <a:rPr lang="en-US" b="1" i="0" u="none" strike="noStrike" baseline="0" dirty="0" smtClean="0">
                <a:solidFill>
                  <a:srgbClr val="2E74B5"/>
                </a:solidFill>
                <a:latin typeface="Times New Roman" panose="02020603050405020304" pitchFamily="18" charset="0"/>
              </a:rPr>
              <a:t> </a:t>
            </a:r>
          </a:p>
        </p:txBody>
      </p:sp>
      <p:sp>
        <p:nvSpPr>
          <p:cNvPr id="3" name="Text Placeholder 2"/>
          <p:cNvSpPr>
            <a:spLocks noGrp="1"/>
          </p:cNvSpPr>
          <p:nvPr>
            <p:ph type="body" idx="1"/>
          </p:nvPr>
        </p:nvSpPr>
        <p:spPr>
          <a:xfrm>
            <a:off x="663529" y="4680289"/>
            <a:ext cx="7590133" cy="1744574"/>
          </a:xfrm>
          <a:solidFill>
            <a:schemeClr val="bg1"/>
          </a:solidFill>
        </p:spPr>
        <p:txBody>
          <a:bodyPr>
            <a:normAutofit fontScale="55000" lnSpcReduction="20000"/>
          </a:bodyPr>
          <a:lstStyle/>
          <a:p>
            <a:pPr marL="0" indent="0" algn="ctr">
              <a:lnSpc>
                <a:spcPct val="120000"/>
              </a:lnSpc>
              <a:buNone/>
            </a:pPr>
            <a:r>
              <a:rPr lang="en-US" sz="5100" b="1" i="1" dirty="0">
                <a:solidFill>
                  <a:srgbClr val="3333CC"/>
                </a:solidFill>
              </a:rPr>
              <a:t>“I predict the internet will soon go spectacularly supernova and in 1996 catastrophically collapse</a:t>
            </a:r>
            <a:r>
              <a:rPr lang="en-US" sz="5100" b="1" dirty="0">
                <a:solidFill>
                  <a:srgbClr val="3333CC"/>
                </a:solidFill>
              </a:rPr>
              <a:t>.</a:t>
            </a:r>
            <a:r>
              <a:rPr lang="en-US" sz="5100" b="1" i="1" dirty="0">
                <a:solidFill>
                  <a:srgbClr val="3333CC"/>
                </a:solidFill>
              </a:rPr>
              <a:t>”</a:t>
            </a:r>
            <a:r>
              <a:rPr lang="en-US" sz="5100" b="1" dirty="0">
                <a:solidFill>
                  <a:srgbClr val="3333CC"/>
                </a:solidFill>
              </a:rPr>
              <a:t> </a:t>
            </a:r>
            <a:endParaRPr lang="en-US" sz="5100" b="1" dirty="0" smtClean="0">
              <a:solidFill>
                <a:srgbClr val="3333CC"/>
              </a:solidFill>
            </a:endParaRPr>
          </a:p>
          <a:p>
            <a:pPr marL="0" indent="0" algn="r">
              <a:buNone/>
            </a:pPr>
            <a:r>
              <a:rPr lang="en-US" sz="4400" b="1" dirty="0" smtClean="0">
                <a:solidFill>
                  <a:srgbClr val="002060"/>
                </a:solidFill>
              </a:rPr>
              <a:t>– </a:t>
            </a:r>
            <a:r>
              <a:rPr lang="en-US" sz="4400" b="1" dirty="0">
                <a:solidFill>
                  <a:srgbClr val="002060"/>
                </a:solidFill>
              </a:rPr>
              <a:t>Robert </a:t>
            </a:r>
            <a:r>
              <a:rPr lang="en-US" sz="4400" b="1" dirty="0" smtClean="0">
                <a:solidFill>
                  <a:srgbClr val="002060"/>
                </a:solidFill>
              </a:rPr>
              <a:t>Metcalfe </a:t>
            </a:r>
            <a:br>
              <a:rPr lang="en-US" sz="4400" b="1" dirty="0" smtClean="0">
                <a:solidFill>
                  <a:srgbClr val="002060"/>
                </a:solidFill>
              </a:rPr>
            </a:br>
            <a:r>
              <a:rPr lang="en-US" sz="4400" b="1" dirty="0" smtClean="0">
                <a:solidFill>
                  <a:srgbClr val="002060"/>
                </a:solidFill>
              </a:rPr>
              <a:t>Inventor </a:t>
            </a:r>
            <a:r>
              <a:rPr lang="en-US" sz="4400" b="1" dirty="0">
                <a:solidFill>
                  <a:srgbClr val="002060"/>
                </a:solidFill>
              </a:rPr>
              <a:t>of Ethernet (Dec 1995</a:t>
            </a:r>
            <a:r>
              <a:rPr lang="en-US" b="1" dirty="0">
                <a:solidFill>
                  <a:srgbClr val="002060"/>
                </a:solidFill>
              </a:rPr>
              <a:t>)</a:t>
            </a:r>
            <a:endParaRPr lang="en-IN" b="1" dirty="0">
              <a:solidFill>
                <a:srgbClr val="002060"/>
              </a:solidFill>
            </a:endParaRPr>
          </a:p>
          <a:p>
            <a:endParaRPr lang="en-IN" dirty="0"/>
          </a:p>
        </p:txBody>
      </p:sp>
      <p:sp>
        <p:nvSpPr>
          <p:cNvPr id="4" name="Slide Number Placeholder 3"/>
          <p:cNvSpPr>
            <a:spLocks noGrp="1"/>
          </p:cNvSpPr>
          <p:nvPr>
            <p:ph type="sldNum" sz="quarter" idx="12"/>
          </p:nvPr>
        </p:nvSpPr>
        <p:spPr/>
        <p:txBody>
          <a:bodyPr/>
          <a:lstStyle/>
          <a:p>
            <a:fld id="{959D5F5B-9345-46EB-B215-2F32E7534365}" type="slidenum">
              <a:rPr lang="en-IN" smtClean="0"/>
              <a:t>15</a:t>
            </a:fld>
            <a:endParaRPr lang="en-IN"/>
          </a:p>
        </p:txBody>
      </p:sp>
      <p:grpSp>
        <p:nvGrpSpPr>
          <p:cNvPr id="5" name="Group 4"/>
          <p:cNvGrpSpPr/>
          <p:nvPr/>
        </p:nvGrpSpPr>
        <p:grpSpPr>
          <a:xfrm>
            <a:off x="1332311" y="1576134"/>
            <a:ext cx="6384201" cy="2875548"/>
            <a:chOff x="663529" y="1576137"/>
            <a:chExt cx="6384201" cy="2875548"/>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529" y="1576137"/>
              <a:ext cx="3572109" cy="287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562" y="1576137"/>
              <a:ext cx="2152168" cy="28755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43324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21" y="372978"/>
            <a:ext cx="7886700" cy="733927"/>
          </a:xfrm>
          <a:solidFill>
            <a:srgbClr val="A20036"/>
          </a:solidFill>
        </p:spPr>
        <p:txBody>
          <a:bodyPr/>
          <a:lstStyle/>
          <a:p>
            <a:pPr algn="ctr"/>
            <a:r>
              <a:rPr lang="en-US" i="0" u="none" strike="noStrike" baseline="0" dirty="0" smtClean="0">
                <a:solidFill>
                  <a:schemeClr val="bg1"/>
                </a:solidFill>
                <a:latin typeface="Times New Roman" panose="02020603050405020304" pitchFamily="18" charset="0"/>
              </a:rPr>
              <a:t>Apple</a:t>
            </a:r>
            <a:r>
              <a:rPr lang="en-US" b="1" i="0" u="none" strike="noStrike" baseline="0" dirty="0" smtClean="0">
                <a:solidFill>
                  <a:srgbClr val="2E74B5"/>
                </a:solidFill>
                <a:latin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959D5F5B-9345-46EB-B215-2F32E7534365}" type="slidenum">
              <a:rPr lang="en-IN" smtClean="0"/>
              <a:t>16</a:t>
            </a:fld>
            <a:endParaRPr lang="en-IN"/>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38" y="1390981"/>
            <a:ext cx="7235490" cy="362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548632" y="3320522"/>
            <a:ext cx="2713241" cy="3035829"/>
            <a:chOff x="11281938" y="3929442"/>
            <a:chExt cx="3285071" cy="4328087"/>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1938" y="3929442"/>
              <a:ext cx="3285071" cy="432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395186" y="5432047"/>
              <a:ext cx="2935706" cy="2393561"/>
            </a:xfrm>
            <a:prstGeom prst="rect">
              <a:avLst/>
            </a:prstGeom>
            <a:noFill/>
          </p:spPr>
          <p:txBody>
            <a:bodyPr wrap="square" rtlCol="0">
              <a:spAutoFit/>
            </a:bodyPr>
            <a:lstStyle/>
            <a:p>
              <a:pPr algn="ctr"/>
              <a:r>
                <a:rPr lang="en-IN" b="1" i="1" dirty="0">
                  <a:solidFill>
                    <a:prstClr val="black"/>
                  </a:solidFill>
                  <a:latin typeface="Times New Roman" panose="02020603050405020304" pitchFamily="18" charset="0"/>
                </a:rPr>
                <a:t>“Apple [is] a chaotic mess without a strategic vision and certainly no future.”</a:t>
              </a:r>
              <a:r>
                <a:rPr lang="en-IN" b="1" dirty="0">
                  <a:solidFill>
                    <a:prstClr val="black"/>
                  </a:solidFill>
                  <a:latin typeface="Times New Roman" panose="02020603050405020304" pitchFamily="18" charset="0"/>
                </a:rPr>
                <a:t> </a:t>
              </a:r>
              <a:endParaRPr lang="en-IN" sz="1200" dirty="0"/>
            </a:p>
          </p:txBody>
        </p:sp>
        <p:sp>
          <p:nvSpPr>
            <p:cNvPr id="7" name="TextBox 6"/>
            <p:cNvSpPr txBox="1"/>
            <p:nvPr/>
          </p:nvSpPr>
          <p:spPr>
            <a:xfrm>
              <a:off x="12700928" y="5068550"/>
              <a:ext cx="1552074" cy="415209"/>
            </a:xfrm>
            <a:prstGeom prst="rect">
              <a:avLst/>
            </a:prstGeom>
            <a:noFill/>
          </p:spPr>
          <p:txBody>
            <a:bodyPr wrap="square" rtlCol="0">
              <a:spAutoFit/>
            </a:bodyPr>
            <a:lstStyle/>
            <a:p>
              <a:r>
                <a:rPr lang="en-US" sz="1100" b="1" dirty="0" smtClean="0"/>
                <a:t>February 1996</a:t>
              </a:r>
              <a:endParaRPr lang="en-IN" sz="1100" b="1" dirty="0"/>
            </a:p>
          </p:txBody>
        </p:sp>
      </p:grpSp>
      <p:sp>
        <p:nvSpPr>
          <p:cNvPr id="10" name="TextBox 9"/>
          <p:cNvSpPr txBox="1"/>
          <p:nvPr/>
        </p:nvSpPr>
        <p:spPr>
          <a:xfrm>
            <a:off x="1936379" y="5226732"/>
            <a:ext cx="1640117" cy="369332"/>
          </a:xfrm>
          <a:prstGeom prst="rect">
            <a:avLst/>
          </a:prstGeom>
          <a:noFill/>
        </p:spPr>
        <p:txBody>
          <a:bodyPr wrap="square" rtlCol="0">
            <a:spAutoFit/>
          </a:bodyPr>
          <a:lstStyle/>
          <a:p>
            <a:r>
              <a:rPr lang="en-US" b="1" dirty="0" smtClean="0"/>
              <a:t>MICHAEL DELL</a:t>
            </a:r>
            <a:endParaRPr lang="en-IN" b="1" dirty="0"/>
          </a:p>
        </p:txBody>
      </p:sp>
    </p:spTree>
    <p:extLst>
      <p:ext uri="{BB962C8B-B14F-4D97-AF65-F5344CB8AC3E}">
        <p14:creationId xmlns:p14="http://schemas.microsoft.com/office/powerpoint/2010/main" val="1322079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2767256"/>
            <a:ext cx="7886700" cy="2129590"/>
          </a:xfrm>
          <a:solidFill>
            <a:srgbClr val="C00000"/>
          </a:solidFill>
          <a:scene3d>
            <a:camera prst="orthographicFront"/>
            <a:lightRig rig="threePt" dir="t"/>
          </a:scene3d>
          <a:sp3d>
            <a:bevelT w="114300" prst="artDeco"/>
          </a:sp3d>
        </p:spPr>
        <p:txBody>
          <a:bodyPr>
            <a:normAutofit/>
          </a:bodyPr>
          <a:lstStyle/>
          <a:p>
            <a:pPr marL="0" indent="0">
              <a:buNone/>
            </a:pPr>
            <a:r>
              <a:rPr lang="en-IN" b="1" i="1" u="none" strike="noStrike" baseline="0" dirty="0" smtClean="0">
                <a:solidFill>
                  <a:schemeClr val="bg1"/>
                </a:solidFill>
                <a:latin typeface="Times New Roman" panose="02020603050405020304" pitchFamily="18" charset="0"/>
              </a:rPr>
              <a:t>“It is virtually certain that Google's stock will be highly disappointing to investors foolish enough to participate in its overhyped offering </a:t>
            </a:r>
            <a:r>
              <a:rPr lang="en-US" b="1" dirty="0">
                <a:solidFill>
                  <a:schemeClr val="bg1"/>
                </a:solidFill>
              </a:rPr>
              <a:t>–</a:t>
            </a:r>
            <a:r>
              <a:rPr lang="en-IN" b="1" i="1" u="none" strike="noStrike" baseline="0" dirty="0" smtClean="0">
                <a:solidFill>
                  <a:schemeClr val="bg1"/>
                </a:solidFill>
                <a:latin typeface="Times New Roman" panose="02020603050405020304" pitchFamily="18" charset="0"/>
              </a:rPr>
              <a:t> you can hold me to that.”</a:t>
            </a:r>
            <a:r>
              <a:rPr lang="en-IN" b="1" i="0" u="none" strike="noStrike" baseline="0" dirty="0" smtClean="0">
                <a:solidFill>
                  <a:schemeClr val="bg1"/>
                </a:solidFill>
                <a:latin typeface="Times New Roman" panose="02020603050405020304" pitchFamily="18" charset="0"/>
              </a:rPr>
              <a:t> </a:t>
            </a:r>
          </a:p>
          <a:p>
            <a:pPr marL="0" indent="0" algn="r">
              <a:buNone/>
            </a:pPr>
            <a:r>
              <a:rPr lang="en-US" sz="2000" b="1" dirty="0">
                <a:solidFill>
                  <a:srgbClr val="FFFF00"/>
                </a:solidFill>
              </a:rPr>
              <a:t>– </a:t>
            </a:r>
            <a:r>
              <a:rPr lang="en-IN" sz="2000" b="1" i="0" u="none" strike="noStrike" baseline="0" dirty="0" smtClean="0">
                <a:solidFill>
                  <a:srgbClr val="FFFF00"/>
                </a:solidFill>
                <a:latin typeface="Times New Roman" panose="02020603050405020304" pitchFamily="18" charset="0"/>
              </a:rPr>
              <a:t>Whitney </a:t>
            </a:r>
            <a:r>
              <a:rPr lang="en-IN" sz="2000" b="1" i="0" u="none" strike="noStrike" baseline="0" dirty="0" err="1" smtClean="0">
                <a:solidFill>
                  <a:srgbClr val="FFFF00"/>
                </a:solidFill>
                <a:latin typeface="Times New Roman" panose="02020603050405020304" pitchFamily="18" charset="0"/>
              </a:rPr>
              <a:t>Tilson</a:t>
            </a:r>
            <a:r>
              <a:rPr lang="en-IN" sz="2000" b="1" i="0" u="none" strike="noStrike" baseline="0" dirty="0" smtClean="0">
                <a:solidFill>
                  <a:srgbClr val="FFFF00"/>
                </a:solidFill>
                <a:latin typeface="Times New Roman" panose="02020603050405020304" pitchFamily="18" charset="0"/>
              </a:rPr>
              <a:t>, American Investor (2004)</a:t>
            </a:r>
          </a:p>
        </p:txBody>
      </p:sp>
      <p:sp>
        <p:nvSpPr>
          <p:cNvPr id="4" name="Slide Number Placeholder 3"/>
          <p:cNvSpPr>
            <a:spLocks noGrp="1"/>
          </p:cNvSpPr>
          <p:nvPr>
            <p:ph type="sldNum" sz="quarter" idx="12"/>
          </p:nvPr>
        </p:nvSpPr>
        <p:spPr/>
        <p:txBody>
          <a:bodyPr/>
          <a:lstStyle/>
          <a:p>
            <a:fld id="{959D5F5B-9345-46EB-B215-2F32E7534365}" type="slidenum">
              <a:rPr lang="en-IN" smtClean="0"/>
              <a:t>17</a:t>
            </a:fld>
            <a:endParaRPr lang="en-I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29" y="0"/>
            <a:ext cx="6048375" cy="250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601579" y="5125448"/>
            <a:ext cx="8001000" cy="99862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Google shares went public at $85 and multiplied in value 12-fold in 10 years</a:t>
            </a:r>
          </a:p>
        </p:txBody>
      </p:sp>
    </p:spTree>
    <p:extLst>
      <p:ext uri="{BB962C8B-B14F-4D97-AF65-F5344CB8AC3E}">
        <p14:creationId xmlns:p14="http://schemas.microsoft.com/office/powerpoint/2010/main" val="3923105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9D5F5B-9345-46EB-B215-2F32E7534365}" type="slidenum">
              <a:rPr lang="en-IN" smtClean="0"/>
              <a:t>18</a:t>
            </a:fld>
            <a:endParaRPr lang="en-IN"/>
          </a:p>
        </p:txBody>
      </p:sp>
      <p:grpSp>
        <p:nvGrpSpPr>
          <p:cNvPr id="7" name="Group 6"/>
          <p:cNvGrpSpPr/>
          <p:nvPr/>
        </p:nvGrpSpPr>
        <p:grpSpPr>
          <a:xfrm>
            <a:off x="1630281" y="2177949"/>
            <a:ext cx="5570871" cy="2276475"/>
            <a:chOff x="1630281" y="1829021"/>
            <a:chExt cx="5570871" cy="2276475"/>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377" y="1829021"/>
              <a:ext cx="20097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281" y="1829021"/>
              <a:ext cx="2785310" cy="223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Flowchart: Alternate Process 4"/>
          <p:cNvSpPr/>
          <p:nvPr/>
        </p:nvSpPr>
        <p:spPr>
          <a:xfrm>
            <a:off x="944481" y="4528646"/>
            <a:ext cx="7387390" cy="1828800"/>
          </a:xfrm>
          <a:prstGeom prst="flowChartAlternateProcess">
            <a:avLst/>
          </a:prstGeom>
          <a:solidFill>
            <a:schemeClr val="accent3">
              <a:lumMod val="75000"/>
            </a:schemeClr>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“There's no chance that the iPhone is going to get any significant market share. No chance.” </a:t>
            </a:r>
            <a:endParaRPr lang="en-IN" sz="2800" b="1" dirty="0" smtClean="0"/>
          </a:p>
          <a:p>
            <a:pPr algn="r"/>
            <a:r>
              <a:rPr lang="en-IN" sz="2000" b="1" dirty="0" smtClean="0">
                <a:solidFill>
                  <a:srgbClr val="FFFF00"/>
                </a:solidFill>
              </a:rPr>
              <a:t>– </a:t>
            </a:r>
            <a:r>
              <a:rPr lang="en-IN" sz="2000" b="1" dirty="0">
                <a:solidFill>
                  <a:srgbClr val="FFFF00"/>
                </a:solidFill>
              </a:rPr>
              <a:t>Steve Ballmer, President of Microsoft (2007)</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800" y="240632"/>
            <a:ext cx="6466599" cy="160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404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667502" y="312821"/>
            <a:ext cx="7850856" cy="962526"/>
          </a:xfrm>
          <a:prstGeom prst="round2Same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628650" y="365127"/>
            <a:ext cx="7886700" cy="946316"/>
          </a:xfrm>
        </p:spPr>
        <p:txBody>
          <a:bodyPr>
            <a:normAutofit/>
          </a:bodyPr>
          <a:lstStyle/>
          <a:p>
            <a:pPr algn="ctr"/>
            <a:r>
              <a:rPr lang="en-US" sz="4800" i="0" u="none" strike="noStrike" baseline="0" dirty="0" smtClean="0">
                <a:solidFill>
                  <a:schemeClr val="bg1"/>
                </a:solidFill>
                <a:latin typeface="Times New Roman" panose="02020603050405020304" pitchFamily="18" charset="0"/>
              </a:rPr>
              <a:t>2008 Financial Crisis </a:t>
            </a:r>
          </a:p>
        </p:txBody>
      </p:sp>
      <p:sp>
        <p:nvSpPr>
          <p:cNvPr id="3" name="Text Placeholder 2"/>
          <p:cNvSpPr>
            <a:spLocks noGrp="1"/>
          </p:cNvSpPr>
          <p:nvPr>
            <p:ph type="body" idx="1"/>
          </p:nvPr>
        </p:nvSpPr>
        <p:spPr>
          <a:xfrm>
            <a:off x="3934325" y="1311442"/>
            <a:ext cx="4547938" cy="4776537"/>
          </a:xfrm>
        </p:spPr>
        <p:txBody>
          <a:bodyPr anchor="ctr" anchorCtr="0">
            <a:noAutofit/>
          </a:bodyPr>
          <a:lstStyle/>
          <a:p>
            <a:r>
              <a:rPr lang="en-IN" sz="2600" b="1" i="0" u="none" strike="noStrike" baseline="0" dirty="0" smtClean="0">
                <a:solidFill>
                  <a:schemeClr val="accent5">
                    <a:lumMod val="50000"/>
                  </a:schemeClr>
                </a:solidFill>
              </a:rPr>
              <a:t>Alan Greenspan, Chairman of Federal Reserve 1988-2006 denied for years that a speculative bubble was forming in the US real estate market.</a:t>
            </a:r>
          </a:p>
          <a:p>
            <a:r>
              <a:rPr lang="en-IN" sz="2600" b="1" i="0" u="none" strike="noStrike" baseline="0" dirty="0" smtClean="0">
                <a:solidFill>
                  <a:schemeClr val="accent5">
                    <a:lumMod val="50000"/>
                  </a:schemeClr>
                </a:solidFill>
              </a:rPr>
              <a:t>By October 2008, he was admitting that he was in a state of “shocked disbelief” because “the whole intellectual edifice had collapsed.” </a:t>
            </a:r>
          </a:p>
        </p:txBody>
      </p:sp>
      <p:sp>
        <p:nvSpPr>
          <p:cNvPr id="4" name="Slide Number Placeholder 3"/>
          <p:cNvSpPr>
            <a:spLocks noGrp="1"/>
          </p:cNvSpPr>
          <p:nvPr>
            <p:ph type="sldNum" sz="quarter" idx="12"/>
          </p:nvPr>
        </p:nvSpPr>
        <p:spPr/>
        <p:txBody>
          <a:bodyPr/>
          <a:lstStyle/>
          <a:p>
            <a:fld id="{959D5F5B-9345-46EB-B215-2F32E7534365}" type="slidenum">
              <a:rPr lang="en-IN" smtClean="0"/>
              <a:t>19</a:t>
            </a:fld>
            <a:endParaRPr lang="en-IN"/>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02" y="1577557"/>
            <a:ext cx="3266823" cy="430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336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30496"/>
            <a:ext cx="8321712" cy="4697079"/>
          </a:xfrm>
        </p:spPr>
        <p:txBody>
          <a:bodyPr>
            <a:noAutofit/>
          </a:bodyPr>
          <a:lstStyle/>
          <a:p>
            <a:pPr marL="0" indent="0">
              <a:buNone/>
            </a:pPr>
            <a:r>
              <a:rPr lang="en-IN" sz="4400" b="1" i="0" u="none" strike="noStrike" baseline="0" dirty="0" smtClean="0">
                <a:solidFill>
                  <a:schemeClr val="tx1">
                    <a:lumMod val="75000"/>
                    <a:lumOff val="25000"/>
                  </a:schemeClr>
                </a:solidFill>
              </a:rPr>
              <a:t>All human accomplishment is made possible by our capacity to observe, study, record, </a:t>
            </a:r>
            <a:br>
              <a:rPr lang="en-IN" sz="4400" b="1" i="0" u="none" strike="noStrike" baseline="0" dirty="0" smtClean="0">
                <a:solidFill>
                  <a:schemeClr val="tx1">
                    <a:lumMod val="75000"/>
                    <a:lumOff val="25000"/>
                  </a:schemeClr>
                </a:solidFill>
              </a:rPr>
            </a:br>
            <a:r>
              <a:rPr lang="en-IN" sz="4400" b="1" i="0" u="none" strike="noStrike" baseline="0" dirty="0" smtClean="0">
                <a:solidFill>
                  <a:schemeClr val="tx1">
                    <a:lumMod val="75000"/>
                    <a:lumOff val="25000"/>
                  </a:schemeClr>
                </a:solidFill>
              </a:rPr>
              <a:t>reason, exchange and transmit knowledge from person to person, </a:t>
            </a:r>
            <a:br>
              <a:rPr lang="en-IN" sz="4400" b="1" i="0" u="none" strike="noStrike" baseline="0" dirty="0" smtClean="0">
                <a:solidFill>
                  <a:schemeClr val="tx1">
                    <a:lumMod val="75000"/>
                    <a:lumOff val="25000"/>
                  </a:schemeClr>
                </a:solidFill>
              </a:rPr>
            </a:br>
            <a:r>
              <a:rPr lang="en-IN" sz="4400" b="1" i="0" u="none" strike="noStrike" baseline="0" dirty="0" smtClean="0">
                <a:solidFill>
                  <a:schemeClr val="tx1">
                    <a:lumMod val="75000"/>
                    <a:lumOff val="25000"/>
                  </a:schemeClr>
                </a:solidFill>
              </a:rPr>
              <a:t>place to place, generation to generation</a:t>
            </a:r>
          </a:p>
        </p:txBody>
      </p:sp>
      <p:sp>
        <p:nvSpPr>
          <p:cNvPr id="2" name="Title 1"/>
          <p:cNvSpPr>
            <a:spLocks noGrp="1"/>
          </p:cNvSpPr>
          <p:nvPr>
            <p:ph type="title"/>
          </p:nvPr>
        </p:nvSpPr>
        <p:spPr>
          <a:xfrm>
            <a:off x="628650" y="365127"/>
            <a:ext cx="7886700" cy="1006473"/>
          </a:xfrm>
          <a:solidFill>
            <a:schemeClr val="tx1">
              <a:lumMod val="50000"/>
              <a:lumOff val="50000"/>
            </a:schemeClr>
          </a:solidFill>
        </p:spPr>
        <p:txBody>
          <a:bodyPr>
            <a:normAutofit fontScale="90000"/>
          </a:bodyPr>
          <a:lstStyle/>
          <a:p>
            <a:pPr algn="ctr"/>
            <a:r>
              <a:rPr lang="en-US" b="1" i="0" u="none" strike="noStrike" baseline="0" dirty="0" smtClean="0">
                <a:solidFill>
                  <a:schemeClr val="bg1"/>
                </a:solidFill>
                <a:latin typeface="Times New Roman" panose="02020603050405020304" pitchFamily="18" charset="0"/>
              </a:rPr>
              <a:t>Human Capacity for Knowledge</a:t>
            </a:r>
          </a:p>
        </p:txBody>
      </p:sp>
      <p:sp>
        <p:nvSpPr>
          <p:cNvPr id="4" name="Slide Number Placeholder 3"/>
          <p:cNvSpPr>
            <a:spLocks noGrp="1"/>
          </p:cNvSpPr>
          <p:nvPr>
            <p:ph type="sldNum" sz="quarter" idx="12"/>
          </p:nvPr>
        </p:nvSpPr>
        <p:spPr/>
        <p:txBody>
          <a:bodyPr/>
          <a:lstStyle/>
          <a:p>
            <a:fld id="{959D5F5B-9345-46EB-B215-2F32E7534365}" type="slidenum">
              <a:rPr lang="en-IN" smtClean="0"/>
              <a:t>2</a:t>
            </a:fld>
            <a:endParaRPr lang="en-IN"/>
          </a:p>
        </p:txBody>
      </p:sp>
    </p:spTree>
    <p:extLst>
      <p:ext uri="{BB962C8B-B14F-4D97-AF65-F5344CB8AC3E}">
        <p14:creationId xmlns:p14="http://schemas.microsoft.com/office/powerpoint/2010/main" val="2037012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the source &amp; nature of our colossal capacity for Ignorance?</a:t>
            </a:r>
            <a:endParaRPr lang="en-IN" dirty="0"/>
          </a:p>
        </p:txBody>
      </p:sp>
      <p:sp>
        <p:nvSpPr>
          <p:cNvPr id="6" name="Text Placeholder 5"/>
          <p:cNvSpPr>
            <a:spLocks noGrp="1"/>
          </p:cNvSpPr>
          <p:nvPr>
            <p:ph type="body" idx="1"/>
          </p:nvPr>
        </p:nvSpPr>
        <p:spPr/>
        <p:txBody>
          <a:bodyPr/>
          <a:lstStyle/>
          <a:p>
            <a:endParaRPr lang="en-IN"/>
          </a:p>
        </p:txBody>
      </p:sp>
      <p:sp>
        <p:nvSpPr>
          <p:cNvPr id="4" name="Slide Number Placeholder 3"/>
          <p:cNvSpPr>
            <a:spLocks noGrp="1"/>
          </p:cNvSpPr>
          <p:nvPr>
            <p:ph type="sldNum" sz="quarter" idx="12"/>
          </p:nvPr>
        </p:nvSpPr>
        <p:spPr/>
        <p:txBody>
          <a:bodyPr/>
          <a:lstStyle/>
          <a:p>
            <a:fld id="{959D5F5B-9345-46EB-B215-2F32E7534365}" type="slidenum">
              <a:rPr lang="en-IN" smtClean="0"/>
              <a:t>20</a:t>
            </a:fld>
            <a:endParaRPr lang="en-IN"/>
          </a:p>
        </p:txBody>
      </p:sp>
    </p:spTree>
    <p:extLst>
      <p:ext uri="{BB962C8B-B14F-4D97-AF65-F5344CB8AC3E}">
        <p14:creationId xmlns:p14="http://schemas.microsoft.com/office/powerpoint/2010/main" val="3022178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80649" y="1407696"/>
            <a:ext cx="2685836" cy="2763707"/>
            <a:chOff x="6632408" y="2000250"/>
            <a:chExt cx="2857500" cy="285750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408" y="200025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9383119">
              <a:off x="6737078" y="3511314"/>
              <a:ext cx="2417557" cy="584775"/>
            </a:xfrm>
            <a:prstGeom prst="rect">
              <a:avLst/>
            </a:prstGeom>
            <a:noFill/>
          </p:spPr>
          <p:txBody>
            <a:bodyPr wrap="square" rtlCol="0">
              <a:spAutoFit/>
            </a:bodyPr>
            <a:lstStyle/>
            <a:p>
              <a:r>
                <a:rPr lang="en-US" sz="3200" b="1" dirty="0" smtClean="0">
                  <a:solidFill>
                    <a:srgbClr val="C00000"/>
                  </a:solidFill>
                </a:rPr>
                <a:t>IGNORNACE</a:t>
              </a:r>
              <a:endParaRPr lang="en-IN" sz="3200" b="1" dirty="0">
                <a:solidFill>
                  <a:srgbClr val="C00000"/>
                </a:solidFill>
              </a:endParaRPr>
            </a:p>
          </p:txBody>
        </p:sp>
      </p:grpSp>
      <p:sp>
        <p:nvSpPr>
          <p:cNvPr id="7" name="Bevel 6"/>
          <p:cNvSpPr/>
          <p:nvPr/>
        </p:nvSpPr>
        <p:spPr>
          <a:xfrm>
            <a:off x="601579" y="324854"/>
            <a:ext cx="7928810" cy="1082842"/>
          </a:xfrm>
          <a:prstGeom prst="bevel">
            <a:avLst/>
          </a:prstGeom>
          <a:solidFill>
            <a:srgbClr val="145846"/>
          </a:solidFill>
          <a:ln>
            <a:solidFill>
              <a:srgbClr val="14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628650" y="304967"/>
            <a:ext cx="7886700" cy="1138828"/>
          </a:xfrm>
        </p:spPr>
        <p:txBody>
          <a:bodyPr/>
          <a:lstStyle/>
          <a:p>
            <a:pPr algn="ctr"/>
            <a:r>
              <a:rPr lang="en-IN" b="1" i="0" u="none" strike="noStrike" baseline="0" dirty="0" smtClean="0">
                <a:solidFill>
                  <a:schemeClr val="bg1"/>
                </a:solidFill>
                <a:latin typeface="Times New Roman" panose="02020603050405020304" pitchFamily="18" charset="0"/>
              </a:rPr>
              <a:t>The Double Wall of Ignorance </a:t>
            </a:r>
          </a:p>
        </p:txBody>
      </p:sp>
      <p:sp>
        <p:nvSpPr>
          <p:cNvPr id="3" name="Text Placeholder 2"/>
          <p:cNvSpPr>
            <a:spLocks noGrp="1"/>
          </p:cNvSpPr>
          <p:nvPr>
            <p:ph type="body" idx="1"/>
          </p:nvPr>
        </p:nvSpPr>
        <p:spPr>
          <a:xfrm>
            <a:off x="628650" y="1528010"/>
            <a:ext cx="7886700" cy="5005137"/>
          </a:xfrm>
        </p:spPr>
        <p:txBody>
          <a:bodyPr>
            <a:noAutofit/>
          </a:bodyPr>
          <a:lstStyle/>
          <a:p>
            <a:r>
              <a:rPr lang="en-IN" sz="2900" b="1" i="0" u="none" strike="noStrike" baseline="0" dirty="0" smtClean="0">
                <a:solidFill>
                  <a:srgbClr val="DA0049"/>
                </a:solidFill>
              </a:rPr>
              <a:t>We live in the surface consciousness</a:t>
            </a:r>
            <a:br>
              <a:rPr lang="en-IN" sz="2900" b="1" i="0" u="none" strike="noStrike" baseline="0" dirty="0" smtClean="0">
                <a:solidFill>
                  <a:srgbClr val="DA0049"/>
                </a:solidFill>
              </a:rPr>
            </a:br>
            <a:r>
              <a:rPr lang="en-IN" sz="2900" b="1" i="0" u="none" strike="noStrike" baseline="0" dirty="0" smtClean="0">
                <a:solidFill>
                  <a:srgbClr val="DA0049"/>
                </a:solidFill>
              </a:rPr>
              <a:t>between a double wall </a:t>
            </a:r>
          </a:p>
          <a:p>
            <a:r>
              <a:rPr lang="en-IN" sz="2900" b="1" i="0" u="none" strike="noStrike" baseline="0" dirty="0" smtClean="0">
                <a:solidFill>
                  <a:srgbClr val="DA0049"/>
                </a:solidFill>
              </a:rPr>
              <a:t>We are ignorant of the world</a:t>
            </a:r>
            <a:br>
              <a:rPr lang="en-IN" sz="2900" b="1" i="0" u="none" strike="noStrike" baseline="0" dirty="0" smtClean="0">
                <a:solidFill>
                  <a:srgbClr val="DA0049"/>
                </a:solidFill>
              </a:rPr>
            </a:br>
            <a:r>
              <a:rPr lang="en-IN" sz="2900" b="1" i="0" u="none" strike="noStrike" baseline="0" dirty="0" smtClean="0">
                <a:solidFill>
                  <a:srgbClr val="DA0049"/>
                </a:solidFill>
              </a:rPr>
              <a:t>around us </a:t>
            </a:r>
          </a:p>
          <a:p>
            <a:r>
              <a:rPr lang="en-IN" sz="2900" b="1" i="0" u="none" strike="noStrike" baseline="0" dirty="0" smtClean="0">
                <a:solidFill>
                  <a:srgbClr val="3333CC"/>
                </a:solidFill>
              </a:rPr>
              <a:t>We judge others by the same </a:t>
            </a:r>
            <a:br>
              <a:rPr lang="en-IN" sz="2900" b="1" i="0" u="none" strike="noStrike" baseline="0" dirty="0" smtClean="0">
                <a:solidFill>
                  <a:srgbClr val="3333CC"/>
                </a:solidFill>
              </a:rPr>
            </a:br>
            <a:r>
              <a:rPr lang="en-IN" sz="2900" b="1" i="0" u="none" strike="noStrike" baseline="0" dirty="0" smtClean="0">
                <a:solidFill>
                  <a:srgbClr val="3333CC"/>
                </a:solidFill>
              </a:rPr>
              <a:t>norms, standards and values</a:t>
            </a:r>
            <a:br>
              <a:rPr lang="en-IN" sz="2900" b="1" i="0" u="none" strike="noStrike" baseline="0" dirty="0" smtClean="0">
                <a:solidFill>
                  <a:srgbClr val="3333CC"/>
                </a:solidFill>
              </a:rPr>
            </a:br>
            <a:r>
              <a:rPr lang="en-IN" sz="2900" b="1" i="0" u="none" strike="noStrike" baseline="0" dirty="0" smtClean="0">
                <a:solidFill>
                  <a:srgbClr val="3333CC"/>
                </a:solidFill>
              </a:rPr>
              <a:t>as we judge ourselves</a:t>
            </a:r>
          </a:p>
          <a:p>
            <a:r>
              <a:rPr lang="en-IN" sz="2900" b="1" i="0" u="none" strike="noStrike" baseline="0" dirty="0" smtClean="0">
                <a:solidFill>
                  <a:schemeClr val="accent4">
                    <a:lumMod val="50000"/>
                  </a:schemeClr>
                </a:solidFill>
              </a:rPr>
              <a:t>We project our motives on others and fault them for our own weaknesses </a:t>
            </a:r>
          </a:p>
          <a:p>
            <a:r>
              <a:rPr lang="en-IN" sz="2900" b="1" i="0" u="none" strike="noStrike" baseline="0" dirty="0" smtClean="0">
                <a:solidFill>
                  <a:schemeClr val="accent4">
                    <a:lumMod val="50000"/>
                  </a:schemeClr>
                </a:solidFill>
              </a:rPr>
              <a:t>We are equally ignorant of our own deeper selves</a:t>
            </a:r>
          </a:p>
        </p:txBody>
      </p:sp>
      <p:sp>
        <p:nvSpPr>
          <p:cNvPr id="4" name="Slide Number Placeholder 3"/>
          <p:cNvSpPr>
            <a:spLocks noGrp="1"/>
          </p:cNvSpPr>
          <p:nvPr>
            <p:ph type="sldNum" sz="quarter" idx="12"/>
          </p:nvPr>
        </p:nvSpPr>
        <p:spPr/>
        <p:txBody>
          <a:bodyPr/>
          <a:lstStyle/>
          <a:p>
            <a:fld id="{959D5F5B-9345-46EB-B215-2F32E7534365}" type="slidenum">
              <a:rPr lang="en-IN" smtClean="0"/>
              <a:t>21</a:t>
            </a:fld>
            <a:endParaRPr lang="en-IN"/>
          </a:p>
        </p:txBody>
      </p:sp>
    </p:spTree>
    <p:extLst>
      <p:ext uri="{BB962C8B-B14F-4D97-AF65-F5344CB8AC3E}">
        <p14:creationId xmlns:p14="http://schemas.microsoft.com/office/powerpoint/2010/main" val="2972260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9389"/>
            <a:ext cx="7886700" cy="938464"/>
          </a:xfrm>
          <a:solidFill>
            <a:schemeClr val="accent4">
              <a:lumMod val="50000"/>
            </a:schemeClr>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Ignorance of ourselves</a:t>
            </a:r>
          </a:p>
        </p:txBody>
      </p:sp>
      <p:sp>
        <p:nvSpPr>
          <p:cNvPr id="3" name="Text Placeholder 2"/>
          <p:cNvSpPr>
            <a:spLocks noGrp="1"/>
          </p:cNvSpPr>
          <p:nvPr>
            <p:ph type="body" idx="1"/>
          </p:nvPr>
        </p:nvSpPr>
        <p:spPr>
          <a:xfrm>
            <a:off x="3705726" y="1585541"/>
            <a:ext cx="4824663" cy="4844836"/>
          </a:xfrm>
          <a:solidFill>
            <a:schemeClr val="accent4">
              <a:lumMod val="75000"/>
            </a:schemeClr>
          </a:solidFill>
          <a:scene3d>
            <a:camera prst="orthographicFront"/>
            <a:lightRig rig="threePt" dir="t"/>
          </a:scene3d>
          <a:sp3d>
            <a:bevelT w="114300" prst="artDeco"/>
          </a:sp3d>
        </p:spPr>
        <p:txBody>
          <a:bodyPr anchor="ctr" anchorCtr="0">
            <a:normAutofit/>
          </a:bodyPr>
          <a:lstStyle/>
          <a:p>
            <a:pPr>
              <a:buFont typeface="Wingdings" pitchFamily="2" charset="2"/>
              <a:buChar char="Ø"/>
            </a:pPr>
            <a:r>
              <a:rPr lang="en-IN" sz="3000" b="1" i="0" u="none" strike="noStrike" baseline="0" dirty="0" smtClean="0">
                <a:solidFill>
                  <a:schemeClr val="bg1"/>
                </a:solidFill>
              </a:rPr>
              <a:t>Know thyself is not just a platitude. It is ultimate wisdom</a:t>
            </a:r>
          </a:p>
          <a:p>
            <a:pPr>
              <a:buFont typeface="Wingdings" pitchFamily="2" charset="2"/>
              <a:buChar char="Ø"/>
            </a:pPr>
            <a:r>
              <a:rPr lang="en-IN" sz="3000" b="1" i="0" u="none" strike="noStrike" baseline="0" dirty="0" smtClean="0">
                <a:solidFill>
                  <a:schemeClr val="bg1"/>
                </a:solidFill>
              </a:rPr>
              <a:t>Ego blinds us to our own weaknesses and defects</a:t>
            </a:r>
          </a:p>
          <a:p>
            <a:pPr>
              <a:buFont typeface="Wingdings" pitchFamily="2" charset="2"/>
              <a:buChar char="Ø"/>
            </a:pPr>
            <a:r>
              <a:rPr lang="en-IN" sz="3000" b="1" i="0" u="none" strike="noStrike" baseline="0" dirty="0" smtClean="0">
                <a:solidFill>
                  <a:schemeClr val="bg1"/>
                </a:solidFill>
              </a:rPr>
              <a:t>We are equally ignorant of our unexpressed capacities and unrealized potentials </a:t>
            </a:r>
          </a:p>
          <a:p>
            <a:pPr lvl="1"/>
            <a:r>
              <a:rPr lang="en-IN" sz="2800" b="1" i="0" u="none" strike="noStrike" baseline="0" dirty="0" smtClean="0">
                <a:solidFill>
                  <a:srgbClr val="700025"/>
                </a:solidFill>
              </a:rPr>
              <a:t>Jobs thought his career was finished in 1985.</a:t>
            </a:r>
          </a:p>
        </p:txBody>
      </p:sp>
      <p:sp>
        <p:nvSpPr>
          <p:cNvPr id="4" name="Slide Number Placeholder 3"/>
          <p:cNvSpPr>
            <a:spLocks noGrp="1"/>
          </p:cNvSpPr>
          <p:nvPr>
            <p:ph type="sldNum" sz="quarter" idx="12"/>
          </p:nvPr>
        </p:nvSpPr>
        <p:spPr/>
        <p:txBody>
          <a:bodyPr/>
          <a:lstStyle/>
          <a:p>
            <a:fld id="{959D5F5B-9345-46EB-B215-2F32E7534365}" type="slidenum">
              <a:rPr lang="en-IN" smtClean="0"/>
              <a:t>22</a:t>
            </a:fld>
            <a:endParaRPr lang="en-IN"/>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545" y="1585541"/>
            <a:ext cx="2942930" cy="280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45" y="4433389"/>
            <a:ext cx="2942930" cy="19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860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54600"/>
          </a:xfrm>
          <a:solidFill>
            <a:srgbClr val="660066"/>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Ignorance in Space </a:t>
            </a:r>
          </a:p>
        </p:txBody>
      </p:sp>
      <p:sp>
        <p:nvSpPr>
          <p:cNvPr id="3" name="Text Placeholder 2"/>
          <p:cNvSpPr>
            <a:spLocks noGrp="1"/>
          </p:cNvSpPr>
          <p:nvPr>
            <p:ph type="body" idx="1"/>
          </p:nvPr>
        </p:nvSpPr>
        <p:spPr>
          <a:xfrm>
            <a:off x="628650" y="1479884"/>
            <a:ext cx="7886700" cy="4697079"/>
          </a:xfrm>
        </p:spPr>
        <p:txBody>
          <a:bodyPr>
            <a:noAutofit/>
          </a:bodyPr>
          <a:lstStyle/>
          <a:p>
            <a:pPr>
              <a:buFont typeface="Wingdings" pitchFamily="2" charset="2"/>
              <a:buChar char="§"/>
            </a:pPr>
            <a:r>
              <a:rPr lang="en-IN" sz="3200" b="1" i="0" u="none" strike="noStrike" baseline="0" dirty="0" smtClean="0">
                <a:solidFill>
                  <a:srgbClr val="B00000"/>
                </a:solidFill>
                <a:latin typeface="Times New Roman" panose="02020603050405020304" pitchFamily="18" charset="0"/>
              </a:rPr>
              <a:t>Senses provide information only about what is going on immediately around us</a:t>
            </a:r>
          </a:p>
          <a:p>
            <a:pPr>
              <a:buFont typeface="Wingdings" pitchFamily="2" charset="2"/>
              <a:buChar char="§"/>
            </a:pPr>
            <a:r>
              <a:rPr lang="en-IN" sz="3200" b="1" i="0" u="none" strike="noStrike" baseline="0" dirty="0" smtClean="0">
                <a:solidFill>
                  <a:srgbClr val="007400"/>
                </a:solidFill>
                <a:latin typeface="Times New Roman" panose="02020603050405020304" pitchFamily="18" charset="0"/>
              </a:rPr>
              <a:t>Beyond that, we have to rely on instruments </a:t>
            </a:r>
          </a:p>
          <a:p>
            <a:pPr>
              <a:buFont typeface="Wingdings" pitchFamily="2" charset="2"/>
              <a:buChar char="§"/>
            </a:pPr>
            <a:r>
              <a:rPr lang="en-IN" sz="3200" b="1" i="0" u="none" strike="noStrike" baseline="0" dirty="0" smtClean="0">
                <a:solidFill>
                  <a:srgbClr val="284780"/>
                </a:solidFill>
                <a:latin typeface="Times New Roman" panose="02020603050405020304" pitchFamily="18" charset="0"/>
              </a:rPr>
              <a:t>To judge the world from our immediate surroundings or specific locale is a form of blindness </a:t>
            </a:r>
          </a:p>
          <a:p>
            <a:pPr>
              <a:buFont typeface="Wingdings" pitchFamily="2" charset="2"/>
              <a:buChar char="§"/>
            </a:pPr>
            <a:r>
              <a:rPr lang="en-IN" sz="3200" b="1" i="0" u="none" strike="noStrike" baseline="0" dirty="0" smtClean="0">
                <a:solidFill>
                  <a:srgbClr val="660066"/>
                </a:solidFill>
                <a:latin typeface="Times New Roman" panose="02020603050405020304" pitchFamily="18" charset="0"/>
              </a:rPr>
              <a:t>To be open to what is going on elsewhere and think how it can be done here is openness to knowledge</a:t>
            </a:r>
          </a:p>
        </p:txBody>
      </p:sp>
      <p:sp>
        <p:nvSpPr>
          <p:cNvPr id="4" name="Slide Number Placeholder 3"/>
          <p:cNvSpPr>
            <a:spLocks noGrp="1"/>
          </p:cNvSpPr>
          <p:nvPr>
            <p:ph type="sldNum" sz="quarter" idx="12"/>
          </p:nvPr>
        </p:nvSpPr>
        <p:spPr/>
        <p:txBody>
          <a:bodyPr/>
          <a:lstStyle/>
          <a:p>
            <a:fld id="{959D5F5B-9345-46EB-B215-2F32E7534365}" type="slidenum">
              <a:rPr lang="en-IN" smtClean="0"/>
              <a:t>23</a:t>
            </a:fld>
            <a:endParaRPr lang="en-IN"/>
          </a:p>
        </p:txBody>
      </p:sp>
    </p:spTree>
    <p:extLst>
      <p:ext uri="{BB962C8B-B14F-4D97-AF65-F5344CB8AC3E}">
        <p14:creationId xmlns:p14="http://schemas.microsoft.com/office/powerpoint/2010/main" val="3712113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021" y="4199012"/>
            <a:ext cx="1989222" cy="198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365127"/>
            <a:ext cx="7886700" cy="1006474"/>
          </a:xfrm>
          <a:solidFill>
            <a:srgbClr val="0070C0"/>
          </a:solidFill>
        </p:spPr>
        <p:txBody>
          <a:bodyPr>
            <a:normAutofit/>
          </a:bodyPr>
          <a:lstStyle/>
          <a:p>
            <a:pPr algn="ctr"/>
            <a:r>
              <a:rPr lang="en-US" sz="4800" b="1" i="0" u="none" strike="noStrike" baseline="0" dirty="0" smtClean="0">
                <a:solidFill>
                  <a:schemeClr val="bg1"/>
                </a:solidFill>
                <a:latin typeface="Times New Roman" panose="02020603050405020304" pitchFamily="18" charset="0"/>
              </a:rPr>
              <a:t>Ignorance in Time </a:t>
            </a:r>
          </a:p>
        </p:txBody>
      </p:sp>
      <p:sp>
        <p:nvSpPr>
          <p:cNvPr id="3" name="Text Placeholder 2"/>
          <p:cNvSpPr>
            <a:spLocks noGrp="1"/>
          </p:cNvSpPr>
          <p:nvPr>
            <p:ph type="body" idx="1"/>
          </p:nvPr>
        </p:nvSpPr>
        <p:spPr>
          <a:xfrm>
            <a:off x="628650" y="1503947"/>
            <a:ext cx="7886700" cy="4673016"/>
          </a:xfrm>
        </p:spPr>
        <p:txBody>
          <a:bodyPr>
            <a:normAutofit fontScale="92500" lnSpcReduction="10000"/>
          </a:bodyPr>
          <a:lstStyle/>
          <a:p>
            <a:r>
              <a:rPr lang="en-IN" b="1" i="0" u="none" strike="noStrike" baseline="0" dirty="0" smtClean="0">
                <a:solidFill>
                  <a:srgbClr val="002060"/>
                </a:solidFill>
                <a:latin typeface="Times New Roman" panose="02020603050405020304" pitchFamily="18" charset="0"/>
              </a:rPr>
              <a:t>Once a moment passes, it is lost &amp; irretrievable </a:t>
            </a:r>
          </a:p>
          <a:p>
            <a:r>
              <a:rPr lang="en-IN" b="1" i="0" u="none" strike="noStrike" baseline="0" dirty="0" smtClean="0">
                <a:solidFill>
                  <a:srgbClr val="002060"/>
                </a:solidFill>
                <a:latin typeface="Times New Roman" panose="02020603050405020304" pitchFamily="18" charset="0"/>
              </a:rPr>
              <a:t>Memory is an indirect means of partial recall like a mirror, photo album, biography or history – usually distorted </a:t>
            </a:r>
          </a:p>
          <a:p>
            <a:r>
              <a:rPr lang="en-IN" b="1" i="0" u="none" strike="noStrike" baseline="0" dirty="0" smtClean="0">
                <a:solidFill>
                  <a:srgbClr val="002060"/>
                </a:solidFill>
                <a:latin typeface="Times New Roman" panose="02020603050405020304" pitchFamily="18" charset="0"/>
              </a:rPr>
              <a:t>Lessons relearned in the past have to be repeated, as 2008 repeated 1929</a:t>
            </a:r>
          </a:p>
          <a:p>
            <a:r>
              <a:rPr lang="en-IN" b="1" i="0" u="none" strike="noStrike" baseline="0" dirty="0" smtClean="0">
                <a:solidFill>
                  <a:srgbClr val="002060"/>
                </a:solidFill>
                <a:latin typeface="Times New Roman" panose="02020603050405020304" pitchFamily="18" charset="0"/>
              </a:rPr>
              <a:t>To learn a lesson after just one experience is very rare – extraordinary </a:t>
            </a:r>
            <a:r>
              <a:rPr lang="en-IN" b="1" dirty="0">
                <a:solidFill>
                  <a:srgbClr val="002060"/>
                </a:solidFill>
                <a:latin typeface="Times New Roman" panose="02020603050405020304" pitchFamily="18" charset="0"/>
              </a:rPr>
              <a:t>– </a:t>
            </a:r>
            <a:r>
              <a:rPr lang="en-IN" b="1" i="0" u="none" strike="noStrike" baseline="0" dirty="0" smtClean="0">
                <a:solidFill>
                  <a:srgbClr val="002060"/>
                </a:solidFill>
                <a:latin typeface="Times New Roman" panose="02020603050405020304" pitchFamily="18" charset="0"/>
              </a:rPr>
              <a:t>3M and Post It Notes</a:t>
            </a:r>
          </a:p>
          <a:p>
            <a:r>
              <a:rPr lang="en-IN" b="1" i="0" u="none" strike="noStrike" baseline="0" dirty="0" smtClean="0">
                <a:solidFill>
                  <a:srgbClr val="002060"/>
                </a:solidFill>
                <a:latin typeface="Times New Roman" panose="02020603050405020304" pitchFamily="18" charset="0"/>
              </a:rPr>
              <a:t>To learn from the experience of others </a:t>
            </a:r>
            <a:br>
              <a:rPr lang="en-IN" b="1" i="0" u="none" strike="noStrike" baseline="0" dirty="0" smtClean="0">
                <a:solidFill>
                  <a:srgbClr val="002060"/>
                </a:solidFill>
                <a:latin typeface="Times New Roman" panose="02020603050405020304" pitchFamily="18" charset="0"/>
              </a:rPr>
            </a:br>
            <a:r>
              <a:rPr lang="en-IN" b="1" i="0" u="none" strike="noStrike" baseline="0" dirty="0" smtClean="0">
                <a:solidFill>
                  <a:srgbClr val="002060"/>
                </a:solidFill>
                <a:latin typeface="Times New Roman" panose="02020603050405020304" pitchFamily="18" charset="0"/>
              </a:rPr>
              <a:t>is even more rare</a:t>
            </a:r>
          </a:p>
          <a:p>
            <a:r>
              <a:rPr lang="en-IN" b="1" i="0" u="none" strike="noStrike" baseline="0" dirty="0" smtClean="0">
                <a:solidFill>
                  <a:srgbClr val="002060"/>
                </a:solidFill>
                <a:latin typeface="Times New Roman" panose="02020603050405020304" pitchFamily="18" charset="0"/>
              </a:rPr>
              <a:t>Knowledge is to be conscious of the </a:t>
            </a:r>
            <a:br>
              <a:rPr lang="en-IN" b="1" i="0" u="none" strike="noStrike" baseline="0" dirty="0" smtClean="0">
                <a:solidFill>
                  <a:srgbClr val="002060"/>
                </a:solidFill>
                <a:latin typeface="Times New Roman" panose="02020603050405020304" pitchFamily="18" charset="0"/>
              </a:rPr>
            </a:br>
            <a:r>
              <a:rPr lang="en-IN" b="1" i="0" u="none" strike="noStrike" baseline="0" dirty="0" smtClean="0">
                <a:solidFill>
                  <a:srgbClr val="002060"/>
                </a:solidFill>
                <a:latin typeface="Times New Roman" panose="02020603050405020304" pitchFamily="18" charset="0"/>
              </a:rPr>
              <a:t>significance of our past experiences </a:t>
            </a:r>
          </a:p>
        </p:txBody>
      </p:sp>
      <p:sp>
        <p:nvSpPr>
          <p:cNvPr id="4" name="Slide Number Placeholder 3"/>
          <p:cNvSpPr>
            <a:spLocks noGrp="1"/>
          </p:cNvSpPr>
          <p:nvPr>
            <p:ph type="sldNum" sz="quarter" idx="12"/>
          </p:nvPr>
        </p:nvSpPr>
        <p:spPr/>
        <p:txBody>
          <a:bodyPr/>
          <a:lstStyle/>
          <a:p>
            <a:fld id="{959D5F5B-9345-46EB-B215-2F32E7534365}" type="slidenum">
              <a:rPr lang="en-IN" smtClean="0"/>
              <a:t>24</a:t>
            </a:fld>
            <a:endParaRPr lang="en-IN"/>
          </a:p>
        </p:txBody>
      </p:sp>
    </p:spTree>
    <p:extLst>
      <p:ext uri="{BB962C8B-B14F-4D97-AF65-F5344CB8AC3E}">
        <p14:creationId xmlns:p14="http://schemas.microsoft.com/office/powerpoint/2010/main" val="1438617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02727"/>
          </a:xfrm>
          <a:solidFill>
            <a:srgbClr val="990033"/>
          </a:solidFill>
        </p:spPr>
        <p:txBody>
          <a:bodyPr>
            <a:normAutofit/>
          </a:bodyPr>
          <a:lstStyle/>
          <a:p>
            <a:pPr algn="ctr"/>
            <a:r>
              <a:rPr lang="en-US" sz="4800" b="1" i="0" u="none" strike="noStrike" baseline="0" dirty="0" smtClean="0">
                <a:solidFill>
                  <a:schemeClr val="bg1"/>
                </a:solidFill>
                <a:latin typeface="Times New Roman" panose="02020603050405020304" pitchFamily="18" charset="0"/>
              </a:rPr>
              <a:t>Ignorance of the Future</a:t>
            </a:r>
          </a:p>
        </p:txBody>
      </p:sp>
      <p:sp>
        <p:nvSpPr>
          <p:cNvPr id="3" name="Text Placeholder 2"/>
          <p:cNvSpPr>
            <a:spLocks noGrp="1"/>
          </p:cNvSpPr>
          <p:nvPr>
            <p:ph type="body" idx="1"/>
          </p:nvPr>
        </p:nvSpPr>
        <p:spPr>
          <a:xfrm>
            <a:off x="4331376" y="4427991"/>
            <a:ext cx="4183973" cy="1599830"/>
          </a:xfrm>
          <a:ln w="38100">
            <a:solidFill>
              <a:srgbClr val="624120"/>
            </a:solidFill>
          </a:ln>
        </p:spPr>
        <p:txBody>
          <a:bodyPr anchor="ctr" anchorCtr="0">
            <a:normAutofit/>
          </a:bodyPr>
          <a:lstStyle/>
          <a:p>
            <a:pPr marL="0" indent="0">
              <a:buNone/>
            </a:pPr>
            <a:r>
              <a:rPr lang="en-IN" b="1" i="0" u="none" strike="noStrike" baseline="0" dirty="0" smtClean="0">
                <a:solidFill>
                  <a:srgbClr val="624120"/>
                </a:solidFill>
              </a:rPr>
              <a:t>Steve Jobs wanted to sell Pixar just before launching Toy Story </a:t>
            </a:r>
          </a:p>
        </p:txBody>
      </p:sp>
      <p:sp>
        <p:nvSpPr>
          <p:cNvPr id="4" name="Slide Number Placeholder 3"/>
          <p:cNvSpPr>
            <a:spLocks noGrp="1"/>
          </p:cNvSpPr>
          <p:nvPr>
            <p:ph type="sldNum" sz="quarter" idx="12"/>
          </p:nvPr>
        </p:nvSpPr>
        <p:spPr/>
        <p:txBody>
          <a:bodyPr/>
          <a:lstStyle/>
          <a:p>
            <a:fld id="{959D5F5B-9345-46EB-B215-2F32E7534365}" type="slidenum">
              <a:rPr lang="en-IN" smtClean="0"/>
              <a:t>25</a:t>
            </a:fld>
            <a:endParaRPr lang="en-I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836" y="4427990"/>
            <a:ext cx="2844144" cy="159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926440" y="1669368"/>
            <a:ext cx="7209031" cy="2394285"/>
            <a:chOff x="697832" y="1669368"/>
            <a:chExt cx="7209031" cy="2394285"/>
          </a:xfrm>
        </p:grpSpPr>
        <p:sp>
          <p:nvSpPr>
            <p:cNvPr id="6" name="Rounded Rectangle 5"/>
            <p:cNvSpPr/>
            <p:nvPr/>
          </p:nvSpPr>
          <p:spPr>
            <a:xfrm>
              <a:off x="697832" y="1669368"/>
              <a:ext cx="3404937" cy="2394285"/>
            </a:xfrm>
            <a:prstGeom prst="roundRect">
              <a:avLst/>
            </a:prstGeom>
            <a:solidFill>
              <a:schemeClr val="bg1"/>
            </a:solidFill>
            <a:ln w="38100">
              <a:solidFill>
                <a:srgbClr val="DA0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i="1" dirty="0">
                  <a:solidFill>
                    <a:srgbClr val="C00000"/>
                  </a:solidFill>
                </a:rPr>
                <a:t>“Here where one knows not even the step in front.”</a:t>
              </a:r>
              <a:r>
                <a:rPr lang="en-IN" sz="2800" b="1" dirty="0">
                  <a:solidFill>
                    <a:srgbClr val="C00000"/>
                  </a:solidFill>
                </a:rPr>
                <a:t> </a:t>
              </a:r>
              <a:endParaRPr lang="en-IN" sz="2800" b="1" dirty="0" smtClean="0">
                <a:solidFill>
                  <a:srgbClr val="C00000"/>
                </a:solidFill>
              </a:endParaRPr>
            </a:p>
            <a:p>
              <a:pPr algn="ctr"/>
              <a:endParaRPr lang="en-IN" b="1" dirty="0" smtClean="0"/>
            </a:p>
            <a:p>
              <a:pPr algn="ctr"/>
              <a:r>
                <a:rPr lang="en-IN" sz="2800" b="1" dirty="0" smtClean="0"/>
                <a:t>      </a:t>
              </a:r>
              <a:r>
                <a:rPr lang="en-IN" sz="2800" b="1" dirty="0" smtClean="0">
                  <a:solidFill>
                    <a:srgbClr val="C00000"/>
                  </a:solidFill>
                </a:rPr>
                <a:t>– </a:t>
              </a:r>
              <a:r>
                <a:rPr lang="en-IN" sz="2800" b="1" dirty="0">
                  <a:solidFill>
                    <a:srgbClr val="C00000"/>
                  </a:solidFill>
                </a:rPr>
                <a:t>Sri </a:t>
              </a:r>
              <a:r>
                <a:rPr lang="en-IN" sz="2800" b="1" dirty="0" err="1">
                  <a:solidFill>
                    <a:srgbClr val="C00000"/>
                  </a:solidFill>
                </a:rPr>
                <a:t>Aurobindo</a:t>
              </a:r>
              <a:endParaRPr lang="en-IN" sz="2800" b="1" dirty="0">
                <a:solidFill>
                  <a:srgbClr val="C00000"/>
                </a:solidFill>
              </a:endParaRPr>
            </a:p>
            <a:p>
              <a:pPr algn="ctr"/>
              <a:endParaRPr lang="en-IN" dirty="0"/>
            </a:p>
          </p:txBody>
        </p:sp>
        <p:grpSp>
          <p:nvGrpSpPr>
            <p:cNvPr id="9" name="Group 8"/>
            <p:cNvGrpSpPr/>
            <p:nvPr/>
          </p:nvGrpSpPr>
          <p:grpSpPr>
            <a:xfrm>
              <a:off x="4501926" y="1669368"/>
              <a:ext cx="3404937" cy="2394285"/>
              <a:chOff x="4602747" y="3501372"/>
              <a:chExt cx="3404937" cy="2394285"/>
            </a:xfrm>
          </p:grpSpPr>
          <p:sp>
            <p:nvSpPr>
              <p:cNvPr id="10" name="Rounded Rectangle 9"/>
              <p:cNvSpPr/>
              <p:nvPr/>
            </p:nvSpPr>
            <p:spPr>
              <a:xfrm>
                <a:off x="4602747" y="3501372"/>
                <a:ext cx="3404937" cy="239428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dirty="0"/>
              </a:p>
            </p:txBody>
          </p:sp>
          <p:grpSp>
            <p:nvGrpSpPr>
              <p:cNvPr id="8" name="Group 7"/>
              <p:cNvGrpSpPr/>
              <p:nvPr/>
            </p:nvGrpSpPr>
            <p:grpSpPr>
              <a:xfrm>
                <a:off x="4824661" y="3645416"/>
                <a:ext cx="3183023" cy="2092881"/>
                <a:chOff x="4824661" y="3525096"/>
                <a:chExt cx="3183023" cy="2092881"/>
              </a:xfrm>
            </p:grpSpPr>
            <p:sp>
              <p:nvSpPr>
                <p:cNvPr id="7" name="TextBox 6"/>
                <p:cNvSpPr txBox="1"/>
                <p:nvPr/>
              </p:nvSpPr>
              <p:spPr>
                <a:xfrm>
                  <a:off x="4824661" y="3525096"/>
                  <a:ext cx="3183023" cy="2092881"/>
                </a:xfrm>
                <a:prstGeom prst="rect">
                  <a:avLst/>
                </a:prstGeom>
                <a:noFill/>
              </p:spPr>
              <p:txBody>
                <a:bodyPr wrap="square" rtlCol="0">
                  <a:spAutoFit/>
                </a:bodyPr>
                <a:lstStyle/>
                <a:p>
                  <a:r>
                    <a:rPr lang="en-IN" sz="2800" b="1" i="1" dirty="0">
                      <a:solidFill>
                        <a:srgbClr val="002060"/>
                      </a:solidFill>
                    </a:rPr>
                    <a:t>We depend on imagination to </a:t>
                  </a:r>
                  <a:br>
                    <a:rPr lang="en-IN" sz="2800" b="1" i="1" dirty="0">
                      <a:solidFill>
                        <a:srgbClr val="002060"/>
                      </a:solidFill>
                    </a:rPr>
                  </a:br>
                  <a:r>
                    <a:rPr lang="en-IN" sz="2800" b="1" i="1" dirty="0">
                      <a:solidFill>
                        <a:srgbClr val="002060"/>
                      </a:solidFill>
                    </a:rPr>
                    <a:t>anticipate </a:t>
                  </a:r>
                  <a:r>
                    <a:rPr lang="en-IN" sz="2800" b="1" i="1" dirty="0" smtClean="0">
                      <a:solidFill>
                        <a:srgbClr val="002060"/>
                      </a:solidFill>
                    </a:rPr>
                    <a:t/>
                  </a:r>
                  <a:br>
                    <a:rPr lang="en-IN" sz="2800" b="1" i="1" dirty="0" smtClean="0">
                      <a:solidFill>
                        <a:srgbClr val="002060"/>
                      </a:solidFill>
                    </a:rPr>
                  </a:br>
                  <a:r>
                    <a:rPr lang="en-IN" sz="2800" b="1" i="1" dirty="0" smtClean="0">
                      <a:solidFill>
                        <a:srgbClr val="002060"/>
                      </a:solidFill>
                    </a:rPr>
                    <a:t>the </a:t>
                  </a:r>
                  <a:r>
                    <a:rPr lang="en-IN" sz="2800" b="1" i="1" dirty="0">
                      <a:solidFill>
                        <a:srgbClr val="002060"/>
                      </a:solidFill>
                    </a:rPr>
                    <a:t>future</a:t>
                  </a:r>
                  <a:endParaRPr lang="en-IN" sz="2800" dirty="0">
                    <a:solidFill>
                      <a:srgbClr val="002060"/>
                    </a:solidFill>
                  </a:endParaRPr>
                </a:p>
                <a:p>
                  <a:endParaRPr lang="en-IN"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612" y="4420836"/>
                  <a:ext cx="1321251" cy="119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Tree>
    <p:extLst>
      <p:ext uri="{BB962C8B-B14F-4D97-AF65-F5344CB8AC3E}">
        <p14:creationId xmlns:p14="http://schemas.microsoft.com/office/powerpoint/2010/main" val="4059075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78663"/>
          </a:xfrm>
          <a:solidFill>
            <a:srgbClr val="5E913B"/>
          </a:solidFill>
          <a:ln>
            <a:solidFill>
              <a:schemeClr val="accent1">
                <a:lumMod val="40000"/>
                <a:lumOff val="60000"/>
              </a:schemeClr>
            </a:solidFill>
          </a:ln>
          <a:scene3d>
            <a:camera prst="orthographicFront"/>
            <a:lightRig rig="threePt" dir="t"/>
          </a:scene3d>
          <a:sp3d>
            <a:bevelT prst="relaxedInset"/>
          </a:sp3d>
        </p:spPr>
        <p:txBody>
          <a:bodyPr/>
          <a:lstStyle/>
          <a:p>
            <a:pPr algn="ctr"/>
            <a:r>
              <a:rPr lang="en-US" b="1" i="0" u="none" strike="noStrike" baseline="0" dirty="0" smtClean="0">
                <a:solidFill>
                  <a:schemeClr val="bg1"/>
                </a:solidFill>
                <a:latin typeface="Times New Roman" panose="02020603050405020304" pitchFamily="18" charset="0"/>
              </a:rPr>
              <a:t>Appearances can be deceiving </a:t>
            </a:r>
          </a:p>
        </p:txBody>
      </p:sp>
      <p:sp>
        <p:nvSpPr>
          <p:cNvPr id="4" name="Slide Number Placeholder 3"/>
          <p:cNvSpPr>
            <a:spLocks noGrp="1"/>
          </p:cNvSpPr>
          <p:nvPr>
            <p:ph type="sldNum" sz="quarter" idx="12"/>
          </p:nvPr>
        </p:nvSpPr>
        <p:spPr/>
        <p:txBody>
          <a:bodyPr/>
          <a:lstStyle/>
          <a:p>
            <a:fld id="{959D5F5B-9345-46EB-B215-2F32E7534365}" type="slidenum">
              <a:rPr lang="en-IN" smtClean="0"/>
              <a:t>26</a:t>
            </a:fld>
            <a:endParaRPr lang="en-IN"/>
          </a:p>
        </p:txBody>
      </p:sp>
      <p:grpSp>
        <p:nvGrpSpPr>
          <p:cNvPr id="13" name="Group 12"/>
          <p:cNvGrpSpPr/>
          <p:nvPr/>
        </p:nvGrpSpPr>
        <p:grpSpPr>
          <a:xfrm>
            <a:off x="721895" y="2081463"/>
            <a:ext cx="7541809" cy="3394955"/>
            <a:chOff x="786052" y="3524702"/>
            <a:chExt cx="7429524" cy="2805988"/>
          </a:xfrm>
        </p:grpSpPr>
        <p:sp>
          <p:nvSpPr>
            <p:cNvPr id="10" name="Hexagon 9"/>
            <p:cNvSpPr/>
            <p:nvPr/>
          </p:nvSpPr>
          <p:spPr>
            <a:xfrm>
              <a:off x="786052" y="3524702"/>
              <a:ext cx="3575389" cy="2805988"/>
            </a:xfrm>
            <a:prstGeom prst="hexagon">
              <a:avLst/>
            </a:prstGeom>
            <a:solidFill>
              <a:srgbClr val="A200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We know the world only indirectly and externally through the physical senses</a:t>
              </a:r>
            </a:p>
          </p:txBody>
        </p:sp>
        <p:sp>
          <p:nvSpPr>
            <p:cNvPr id="12" name="Hexagon 11"/>
            <p:cNvSpPr/>
            <p:nvPr/>
          </p:nvSpPr>
          <p:spPr>
            <a:xfrm>
              <a:off x="4646202" y="3524702"/>
              <a:ext cx="3569374" cy="2805988"/>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cs typeface="Times New Roman" pitchFamily="18" charset="0"/>
                </a:rPr>
                <a:t>Empiricism affirms indirect sensory</a:t>
              </a:r>
              <a:r>
                <a:rPr lang="en-IN" sz="2800" dirty="0">
                  <a:cs typeface="Times New Roman" pitchFamily="18" charset="0"/>
                </a:rPr>
                <a:t> </a:t>
              </a:r>
              <a:r>
                <a:rPr lang="en-IN" sz="2800" b="1" dirty="0">
                  <a:cs typeface="Times New Roman" pitchFamily="18" charset="0"/>
                </a:rPr>
                <a:t>experience as the basis for knowledge</a:t>
              </a:r>
            </a:p>
          </p:txBody>
        </p:sp>
      </p:grpSp>
    </p:spTree>
    <p:extLst>
      <p:ext uri="{BB962C8B-B14F-4D97-AF65-F5344CB8AC3E}">
        <p14:creationId xmlns:p14="http://schemas.microsoft.com/office/powerpoint/2010/main" val="3843264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654" y="3912703"/>
            <a:ext cx="1603821" cy="144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evel 4"/>
          <p:cNvSpPr/>
          <p:nvPr/>
        </p:nvSpPr>
        <p:spPr>
          <a:xfrm>
            <a:off x="625642" y="348916"/>
            <a:ext cx="7916779" cy="1347537"/>
          </a:xfrm>
          <a:prstGeom prst="bevel">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normAutofit/>
          </a:bodyPr>
          <a:lstStyle/>
          <a:p>
            <a:pPr algn="ctr"/>
            <a:r>
              <a:rPr lang="en-US" sz="4800" b="1" i="0" u="none" strike="noStrike" baseline="0" dirty="0" smtClean="0">
                <a:solidFill>
                  <a:schemeClr val="bg1"/>
                </a:solidFill>
                <a:latin typeface="Times New Roman" panose="02020603050405020304" pitchFamily="18" charset="0"/>
              </a:rPr>
              <a:t>Higher Mental Processes </a:t>
            </a:r>
          </a:p>
        </p:txBody>
      </p:sp>
      <p:sp>
        <p:nvSpPr>
          <p:cNvPr id="3" name="Text Placeholder 2"/>
          <p:cNvSpPr>
            <a:spLocks noGrp="1"/>
          </p:cNvSpPr>
          <p:nvPr>
            <p:ph type="body" idx="1"/>
          </p:nvPr>
        </p:nvSpPr>
        <p:spPr>
          <a:xfrm>
            <a:off x="625642" y="1850733"/>
            <a:ext cx="7886700" cy="4351338"/>
          </a:xfrm>
        </p:spPr>
        <p:txBody>
          <a:bodyPr>
            <a:noAutofit/>
          </a:bodyPr>
          <a:lstStyle/>
          <a:p>
            <a:r>
              <a:rPr lang="en-IN" sz="3200" b="1" i="0" u="none" strike="noStrike" baseline="0" dirty="0" smtClean="0">
                <a:solidFill>
                  <a:schemeClr val="accent4">
                    <a:lumMod val="50000"/>
                  </a:schemeClr>
                </a:solidFill>
                <a:latin typeface="Times New Roman" panose="02020603050405020304" pitchFamily="18" charset="0"/>
              </a:rPr>
              <a:t>Reason – coordinating intelligence – is our highest mental faculty </a:t>
            </a:r>
          </a:p>
          <a:p>
            <a:endParaRPr lang="en-IN" sz="3200" b="1" i="0" u="none" strike="noStrike" baseline="0" dirty="0" smtClean="0">
              <a:solidFill>
                <a:srgbClr val="002060"/>
              </a:solidFill>
              <a:latin typeface="Times New Roman" panose="02020603050405020304" pitchFamily="18" charset="0"/>
            </a:endParaRPr>
          </a:p>
          <a:p>
            <a:r>
              <a:rPr lang="en-IN" sz="3200" b="1" i="0" u="none" strike="noStrike" baseline="0" dirty="0" smtClean="0">
                <a:solidFill>
                  <a:srgbClr val="002060"/>
                </a:solidFill>
                <a:latin typeface="Times New Roman" panose="02020603050405020304" pitchFamily="18" charset="0"/>
              </a:rPr>
              <a:t>Reason mistakes ambiguous concepts &amp; symbols for reality itself</a:t>
            </a:r>
          </a:p>
          <a:p>
            <a:pPr lvl="1">
              <a:buFont typeface="Wingdings" pitchFamily="2" charset="2"/>
              <a:buChar char="Ø"/>
            </a:pPr>
            <a:r>
              <a:rPr lang="en-US" sz="2800" b="1" i="0" u="none" strike="noStrike" baseline="0" dirty="0" smtClean="0">
                <a:solidFill>
                  <a:srgbClr val="C00000"/>
                </a:solidFill>
                <a:latin typeface="Times New Roman" panose="02020603050405020304" pitchFamily="18" charset="0"/>
              </a:rPr>
              <a:t>Money is a symbol, not a thing</a:t>
            </a:r>
          </a:p>
          <a:p>
            <a:endParaRPr lang="en-IN" sz="3200" b="1" i="1" u="none" strike="noStrike" baseline="0" dirty="0" smtClean="0">
              <a:solidFill>
                <a:srgbClr val="B8003D"/>
              </a:solidFill>
              <a:latin typeface="Times New Roman" panose="02020603050405020304" pitchFamily="18" charset="0"/>
            </a:endParaRPr>
          </a:p>
          <a:p>
            <a:r>
              <a:rPr lang="en-IN" sz="3200" b="1" i="1" u="none" strike="noStrike" baseline="0" dirty="0" smtClean="0">
                <a:solidFill>
                  <a:srgbClr val="B8003D"/>
                </a:solidFill>
                <a:latin typeface="Times New Roman" panose="02020603050405020304" pitchFamily="18" charset="0"/>
              </a:rPr>
              <a:t>“It (mind) knows only its own analysis.” </a:t>
            </a:r>
            <a:br>
              <a:rPr lang="en-IN" sz="3200" b="1" i="1" u="none" strike="noStrike" baseline="0" dirty="0" smtClean="0">
                <a:solidFill>
                  <a:srgbClr val="B8003D"/>
                </a:solidFill>
                <a:latin typeface="Times New Roman" panose="02020603050405020304" pitchFamily="18" charset="0"/>
              </a:rPr>
            </a:br>
            <a:r>
              <a:rPr lang="en-IN" sz="3200" b="1" dirty="0">
                <a:solidFill>
                  <a:srgbClr val="B8003D"/>
                </a:solidFill>
                <a:latin typeface="Times New Roman" panose="02020603050405020304" pitchFamily="18" charset="0"/>
              </a:rPr>
              <a:t>– </a:t>
            </a:r>
            <a:r>
              <a:rPr lang="en-IN" sz="3200" b="1" i="1" u="none" strike="noStrike" baseline="0" dirty="0" smtClean="0">
                <a:solidFill>
                  <a:srgbClr val="B8003D"/>
                </a:solidFill>
                <a:latin typeface="Times New Roman" panose="02020603050405020304" pitchFamily="18" charset="0"/>
              </a:rPr>
              <a:t>Sri </a:t>
            </a:r>
            <a:r>
              <a:rPr lang="en-IN" sz="3200" b="1" i="1" u="none" strike="noStrike" baseline="0" dirty="0" err="1" smtClean="0">
                <a:solidFill>
                  <a:srgbClr val="B8003D"/>
                </a:solidFill>
                <a:latin typeface="Times New Roman" panose="02020603050405020304" pitchFamily="18" charset="0"/>
              </a:rPr>
              <a:t>Aurobindo</a:t>
            </a:r>
            <a:endParaRPr lang="en-IN" sz="3200" b="1" i="1" u="none" strike="noStrike" baseline="0" dirty="0" smtClean="0">
              <a:solidFill>
                <a:srgbClr val="B8003D"/>
              </a:solidFill>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59D5F5B-9345-46EB-B215-2F32E7534365}" type="slidenum">
              <a:rPr lang="en-IN" smtClean="0"/>
              <a:t>27</a:t>
            </a:fld>
            <a:endParaRPr lang="en-IN"/>
          </a:p>
        </p:txBody>
      </p:sp>
    </p:spTree>
    <p:extLst>
      <p:ext uri="{BB962C8B-B14F-4D97-AF65-F5344CB8AC3E}">
        <p14:creationId xmlns:p14="http://schemas.microsoft.com/office/powerpoint/2010/main" val="2643172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50853"/>
          </a:xfrm>
          <a:solidFill>
            <a:srgbClr val="C10764"/>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Divide and Conquer</a:t>
            </a:r>
          </a:p>
        </p:txBody>
      </p:sp>
      <p:sp>
        <p:nvSpPr>
          <p:cNvPr id="3" name="Text Placeholder 2"/>
          <p:cNvSpPr>
            <a:spLocks noGrp="1"/>
          </p:cNvSpPr>
          <p:nvPr>
            <p:ph type="body" idx="1"/>
          </p:nvPr>
        </p:nvSpPr>
        <p:spPr/>
        <p:txBody>
          <a:bodyPr>
            <a:noAutofit/>
          </a:bodyPr>
          <a:lstStyle/>
          <a:p>
            <a:r>
              <a:rPr lang="en-IN" sz="3500" b="1" i="0" u="none" strike="noStrike" baseline="0" dirty="0" smtClean="0">
                <a:solidFill>
                  <a:srgbClr val="C10764"/>
                </a:solidFill>
              </a:rPr>
              <a:t>Division</a:t>
            </a:r>
            <a:r>
              <a:rPr lang="en-IN" sz="3500" b="1" i="0" u="none" strike="noStrike" dirty="0" smtClean="0">
                <a:solidFill>
                  <a:srgbClr val="C10764"/>
                </a:solidFill>
              </a:rPr>
              <a:t> – </a:t>
            </a:r>
            <a:r>
              <a:rPr lang="en-IN" sz="3500" b="1" i="0" u="none" strike="noStrike" baseline="0" dirty="0" smtClean="0">
                <a:solidFill>
                  <a:srgbClr val="C10764"/>
                </a:solidFill>
              </a:rPr>
              <a:t>mind knows by division</a:t>
            </a:r>
            <a:r>
              <a:rPr lang="en-IN" sz="3500" b="1" dirty="0">
                <a:solidFill>
                  <a:srgbClr val="C10764"/>
                </a:solidFill>
              </a:rPr>
              <a:t> </a:t>
            </a:r>
            <a:r>
              <a:rPr lang="en-IN" sz="3500" b="1" dirty="0" smtClean="0">
                <a:solidFill>
                  <a:srgbClr val="C10764"/>
                </a:solidFill>
              </a:rPr>
              <a:t>--  </a:t>
            </a:r>
            <a:r>
              <a:rPr lang="en-IN" sz="3600" b="1" i="0" u="none" strike="noStrike" baseline="0" dirty="0" smtClean="0">
                <a:solidFill>
                  <a:srgbClr val="C10764"/>
                </a:solidFill>
              </a:rPr>
              <a:t>Reductionism -- </a:t>
            </a:r>
            <a:r>
              <a:rPr lang="en-IN" sz="3500" b="1" i="0" u="none" strike="noStrike" baseline="0" dirty="0" smtClean="0">
                <a:solidFill>
                  <a:srgbClr val="C10764"/>
                </a:solidFill>
              </a:rPr>
              <a:t>leads to exclusive concentration</a:t>
            </a:r>
          </a:p>
          <a:p>
            <a:r>
              <a:rPr lang="en-IN" sz="3500" b="1" i="0" u="none" strike="noStrike" baseline="0" dirty="0" smtClean="0">
                <a:solidFill>
                  <a:srgbClr val="C10764"/>
                </a:solidFill>
              </a:rPr>
              <a:t>Aggregation – mind reassembles parts to try to know the whole, but fails when applied to complex systems and living organisms e.g.</a:t>
            </a:r>
            <a:r>
              <a:rPr lang="en-IN" sz="3500" b="1" i="0" u="none" strike="noStrike" dirty="0" smtClean="0">
                <a:solidFill>
                  <a:srgbClr val="C10764"/>
                </a:solidFill>
              </a:rPr>
              <a:t> health</a:t>
            </a:r>
            <a:endParaRPr lang="en-IN" sz="3500" b="1" i="0" u="none" strike="noStrike" baseline="0" dirty="0" smtClean="0">
              <a:solidFill>
                <a:srgbClr val="C10764"/>
              </a:solidFill>
            </a:endParaRPr>
          </a:p>
        </p:txBody>
      </p:sp>
      <p:sp>
        <p:nvSpPr>
          <p:cNvPr id="4" name="Slide Number Placeholder 3"/>
          <p:cNvSpPr>
            <a:spLocks noGrp="1"/>
          </p:cNvSpPr>
          <p:nvPr>
            <p:ph type="sldNum" sz="quarter" idx="12"/>
          </p:nvPr>
        </p:nvSpPr>
        <p:spPr/>
        <p:txBody>
          <a:bodyPr/>
          <a:lstStyle/>
          <a:p>
            <a:fld id="{959D5F5B-9345-46EB-B215-2F32E7534365}" type="slidenum">
              <a:rPr lang="en-IN" smtClean="0"/>
              <a:t>28</a:t>
            </a:fld>
            <a:endParaRPr lang="en-IN"/>
          </a:p>
        </p:txBody>
      </p:sp>
    </p:spTree>
    <p:extLst>
      <p:ext uri="{BB962C8B-B14F-4D97-AF65-F5344CB8AC3E}">
        <p14:creationId xmlns:p14="http://schemas.microsoft.com/office/powerpoint/2010/main" val="2210507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10221"/>
          </a:xfrm>
          <a:solidFill>
            <a:srgbClr val="0070C0"/>
          </a:solidFill>
        </p:spPr>
        <p:txBody>
          <a:bodyPr>
            <a:normAutofit/>
          </a:bodyPr>
          <a:lstStyle/>
          <a:p>
            <a:pPr algn="ctr"/>
            <a:r>
              <a:rPr lang="en-US" sz="5400" b="1" i="0" u="none" strike="noStrike" baseline="0" dirty="0" err="1" smtClean="0">
                <a:solidFill>
                  <a:schemeClr val="bg1"/>
                </a:solidFill>
                <a:latin typeface="Times New Roman" panose="02020603050405020304" pitchFamily="18" charset="0"/>
              </a:rPr>
              <a:t>Physicalism</a:t>
            </a:r>
            <a:r>
              <a:rPr lang="en-US" sz="5400" b="1" i="0" u="none" strike="noStrike" baseline="0" dirty="0" smtClean="0">
                <a:solidFill>
                  <a:schemeClr val="bg1"/>
                </a:solidFill>
                <a:latin typeface="Times New Roman" panose="02020603050405020304" pitchFamily="18" charset="0"/>
              </a:rPr>
              <a:t> </a:t>
            </a:r>
          </a:p>
        </p:txBody>
      </p:sp>
      <p:sp>
        <p:nvSpPr>
          <p:cNvPr id="3" name="Text Placeholder 2"/>
          <p:cNvSpPr>
            <a:spLocks noGrp="1"/>
          </p:cNvSpPr>
          <p:nvPr>
            <p:ph type="body" idx="1"/>
          </p:nvPr>
        </p:nvSpPr>
        <p:spPr>
          <a:xfrm>
            <a:off x="628650" y="1431758"/>
            <a:ext cx="7886700" cy="4872789"/>
          </a:xfrm>
        </p:spPr>
        <p:txBody>
          <a:bodyPr>
            <a:noAutofit/>
          </a:bodyPr>
          <a:lstStyle/>
          <a:p>
            <a:r>
              <a:rPr lang="en-IN" b="1" i="0" u="none" strike="noStrike" baseline="0" dirty="0" smtClean="0">
                <a:solidFill>
                  <a:srgbClr val="C00000"/>
                </a:solidFill>
                <a:latin typeface="Arial Narrow" pitchFamily="34" charset="0"/>
              </a:rPr>
              <a:t>Methodological naturalism gradually led to philosophical naturalism or </a:t>
            </a:r>
            <a:r>
              <a:rPr lang="en-IN" b="1" i="0" u="none" strike="noStrike" baseline="0" dirty="0" err="1" smtClean="0">
                <a:solidFill>
                  <a:srgbClr val="C00000"/>
                </a:solidFill>
                <a:latin typeface="Arial Narrow" pitchFamily="34" charset="0"/>
              </a:rPr>
              <a:t>physicalism</a:t>
            </a:r>
            <a:endParaRPr lang="en-IN" b="1" i="0" u="none" strike="noStrike" baseline="0" dirty="0" smtClean="0">
              <a:solidFill>
                <a:srgbClr val="C00000"/>
              </a:solidFill>
              <a:latin typeface="Arial Narrow" pitchFamily="34" charset="0"/>
            </a:endParaRPr>
          </a:p>
          <a:p>
            <a:r>
              <a:rPr lang="en-IN" b="1" i="0" u="none" strike="noStrike" baseline="0" dirty="0" smtClean="0">
                <a:solidFill>
                  <a:srgbClr val="C00000"/>
                </a:solidFill>
                <a:latin typeface="Arial Narrow" pitchFamily="34" charset="0"/>
              </a:rPr>
              <a:t>Mind extends its logic of material things to all reality</a:t>
            </a:r>
          </a:p>
          <a:p>
            <a:r>
              <a:rPr lang="en-US" b="1" dirty="0" err="1" smtClean="0">
                <a:solidFill>
                  <a:srgbClr val="C00000"/>
                </a:solidFill>
                <a:latin typeface="Arial Narrow" pitchFamily="34" charset="0"/>
              </a:rPr>
              <a:t>Physicalism</a:t>
            </a:r>
            <a:r>
              <a:rPr lang="en-US" b="1" dirty="0" smtClean="0">
                <a:solidFill>
                  <a:srgbClr val="C00000"/>
                </a:solidFill>
                <a:latin typeface="Arial Narrow" pitchFamily="34" charset="0"/>
              </a:rPr>
              <a:t> considers only material things as fully real and regards mental phenomena &amp; consciousness result from material interactions</a:t>
            </a:r>
            <a:endParaRPr lang="en-IN" b="1" i="0" u="none" strike="noStrike" baseline="0" dirty="0" smtClean="0">
              <a:solidFill>
                <a:srgbClr val="C00000"/>
              </a:solidFill>
              <a:latin typeface="Arial Narrow" pitchFamily="34" charset="0"/>
            </a:endParaRPr>
          </a:p>
          <a:p>
            <a:pPr lvl="1"/>
            <a:r>
              <a:rPr lang="en-IN" sz="2800" b="1" i="0" u="none" strike="noStrike" baseline="0" dirty="0" smtClean="0">
                <a:solidFill>
                  <a:srgbClr val="3333CC"/>
                </a:solidFill>
                <a:latin typeface="Arial Narrow" pitchFamily="34" charset="0"/>
              </a:rPr>
              <a:t>Fortunately,</a:t>
            </a:r>
            <a:r>
              <a:rPr lang="en-IN" sz="2800" b="1" i="0" u="none" strike="noStrike" dirty="0" smtClean="0">
                <a:solidFill>
                  <a:srgbClr val="3333CC"/>
                </a:solidFill>
                <a:latin typeface="Arial Narrow" pitchFamily="34" charset="0"/>
              </a:rPr>
              <a:t> </a:t>
            </a:r>
            <a:r>
              <a:rPr lang="en-IN" sz="2800" b="1" i="0" u="none" strike="noStrike" baseline="0" dirty="0" smtClean="0">
                <a:solidFill>
                  <a:srgbClr val="3333CC"/>
                </a:solidFill>
                <a:latin typeface="Arial Narrow" pitchFamily="34" charset="0"/>
              </a:rPr>
              <a:t>Washington &amp; FDR </a:t>
            </a:r>
            <a:br>
              <a:rPr lang="en-IN" sz="2800" b="1" i="0" u="none" strike="noStrike" baseline="0" dirty="0" smtClean="0">
                <a:solidFill>
                  <a:srgbClr val="3333CC"/>
                </a:solidFill>
                <a:latin typeface="Arial Narrow" pitchFamily="34" charset="0"/>
              </a:rPr>
            </a:br>
            <a:r>
              <a:rPr lang="en-IN" sz="2800" b="1" i="0" u="none" strike="noStrike" baseline="0" dirty="0" smtClean="0">
                <a:solidFill>
                  <a:srgbClr val="3333CC"/>
                </a:solidFill>
                <a:latin typeface="Arial Narrow" pitchFamily="34" charset="0"/>
              </a:rPr>
              <a:t>were not </a:t>
            </a:r>
            <a:r>
              <a:rPr lang="en-IN" sz="2800" b="1" i="0" u="none" strike="noStrike" baseline="0" dirty="0" err="1" smtClean="0">
                <a:solidFill>
                  <a:srgbClr val="3333CC"/>
                </a:solidFill>
                <a:latin typeface="Arial Narrow" pitchFamily="34" charset="0"/>
              </a:rPr>
              <a:t>physicalists</a:t>
            </a:r>
            <a:endParaRPr lang="en-IN" sz="2800" b="1" i="0" u="none" strike="noStrike" baseline="0" dirty="0" smtClean="0">
              <a:solidFill>
                <a:srgbClr val="3333CC"/>
              </a:solidFill>
              <a:latin typeface="Arial Narrow" pitchFamily="34" charset="0"/>
            </a:endParaRPr>
          </a:p>
          <a:p>
            <a:r>
              <a:rPr lang="en-IN" b="1" i="0" u="none" strike="noStrike" baseline="0" dirty="0" smtClean="0">
                <a:solidFill>
                  <a:srgbClr val="C00000"/>
                </a:solidFill>
                <a:latin typeface="Arial Narrow" pitchFamily="34" charset="0"/>
              </a:rPr>
              <a:t>Logic of the physical breaks down</a:t>
            </a:r>
            <a:br>
              <a:rPr lang="en-IN" b="1" i="0" u="none" strike="noStrike" baseline="0" dirty="0" smtClean="0">
                <a:solidFill>
                  <a:srgbClr val="C00000"/>
                </a:solidFill>
                <a:latin typeface="Arial Narrow" pitchFamily="34" charset="0"/>
              </a:rPr>
            </a:br>
            <a:r>
              <a:rPr lang="en-IN" b="1" i="0" u="none" strike="noStrike" baseline="0" dirty="0" smtClean="0">
                <a:solidFill>
                  <a:srgbClr val="C00000"/>
                </a:solidFill>
                <a:latin typeface="Arial Narrow" pitchFamily="34" charset="0"/>
              </a:rPr>
              <a:t>when applied to mind and emotions. </a:t>
            </a:r>
          </a:p>
          <a:p>
            <a:pPr lvl="1"/>
            <a:r>
              <a:rPr lang="en-IN" sz="2800" b="1" i="0" u="none" strike="noStrike" baseline="0" dirty="0" smtClean="0">
                <a:solidFill>
                  <a:srgbClr val="3333CC"/>
                </a:solidFill>
                <a:latin typeface="Arial Narrow" pitchFamily="34" charset="0"/>
              </a:rPr>
              <a:t>Ideas and emotions</a:t>
            </a:r>
            <a:r>
              <a:rPr lang="en-IN" sz="2800" b="1" i="0" u="none" strike="noStrike" dirty="0" smtClean="0">
                <a:solidFill>
                  <a:srgbClr val="3333CC"/>
                </a:solidFill>
                <a:latin typeface="Arial Narrow" pitchFamily="34" charset="0"/>
              </a:rPr>
              <a:t> are not lost when given away</a:t>
            </a:r>
            <a:endParaRPr lang="en-IN" sz="2800" b="1" i="0" u="none" strike="noStrike" baseline="0" dirty="0" smtClean="0">
              <a:solidFill>
                <a:srgbClr val="3333CC"/>
              </a:solidFill>
              <a:latin typeface="Arial Narrow" pitchFamily="34" charset="0"/>
            </a:endParaRPr>
          </a:p>
        </p:txBody>
      </p:sp>
      <p:sp>
        <p:nvSpPr>
          <p:cNvPr id="4" name="Slide Number Placeholder 3"/>
          <p:cNvSpPr>
            <a:spLocks noGrp="1"/>
          </p:cNvSpPr>
          <p:nvPr>
            <p:ph type="sldNum" sz="quarter" idx="12"/>
          </p:nvPr>
        </p:nvSpPr>
        <p:spPr/>
        <p:txBody>
          <a:bodyPr/>
          <a:lstStyle/>
          <a:p>
            <a:fld id="{959D5F5B-9345-46EB-B215-2F32E7534365}" type="slidenum">
              <a:rPr lang="en-IN" smtClean="0"/>
              <a:t>29</a:t>
            </a:fld>
            <a:endParaRPr lang="en-IN"/>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9695" y="3759872"/>
            <a:ext cx="2574758" cy="176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496" y="1298408"/>
            <a:ext cx="1287859" cy="107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147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78663"/>
          </a:xfrm>
          <a:solidFill>
            <a:srgbClr val="C00000"/>
          </a:solidFill>
        </p:spPr>
        <p:txBody>
          <a:bodyPr>
            <a:normAutofit/>
          </a:bodyPr>
          <a:lstStyle/>
          <a:p>
            <a:pPr algn="ctr"/>
            <a:r>
              <a:rPr lang="en-US" sz="6000" b="1" i="0" u="none" strike="noStrike" baseline="0" dirty="0" smtClean="0">
                <a:solidFill>
                  <a:schemeClr val="bg1"/>
                </a:solidFill>
                <a:latin typeface="Times New Roman" panose="02020603050405020304" pitchFamily="18" charset="0"/>
              </a:rPr>
              <a:t>Knowledge is Power </a:t>
            </a:r>
          </a:p>
        </p:txBody>
      </p:sp>
      <p:sp>
        <p:nvSpPr>
          <p:cNvPr id="3" name="Text Placeholder 2"/>
          <p:cNvSpPr>
            <a:spLocks noGrp="1"/>
          </p:cNvSpPr>
          <p:nvPr>
            <p:ph type="body" idx="1"/>
          </p:nvPr>
        </p:nvSpPr>
        <p:spPr>
          <a:xfrm>
            <a:off x="628650" y="1588168"/>
            <a:ext cx="8138832" cy="4909451"/>
          </a:xfrm>
        </p:spPr>
        <p:txBody>
          <a:bodyPr>
            <a:normAutofit/>
          </a:bodyPr>
          <a:lstStyle/>
          <a:p>
            <a:pPr>
              <a:buFont typeface="Wingdings" pitchFamily="2" charset="2"/>
              <a:buChar char="Ø"/>
            </a:pPr>
            <a:r>
              <a:rPr lang="en-IN" sz="3600" b="1" i="0" u="none" strike="noStrike" baseline="0" dirty="0" smtClean="0">
                <a:solidFill>
                  <a:srgbClr val="002060"/>
                </a:solidFill>
              </a:rPr>
              <a:t>As is the consciousness, so is the</a:t>
            </a:r>
            <a:br>
              <a:rPr lang="en-IN" sz="3600" b="1" i="0" u="none" strike="noStrike" baseline="0" dirty="0" smtClean="0">
                <a:solidFill>
                  <a:srgbClr val="002060"/>
                </a:solidFill>
              </a:rPr>
            </a:br>
            <a:r>
              <a:rPr lang="en-IN" sz="3600" b="1" i="0" u="none" strike="noStrike" baseline="0" dirty="0" smtClean="0">
                <a:solidFill>
                  <a:srgbClr val="002060"/>
                </a:solidFill>
              </a:rPr>
              <a:t> power </a:t>
            </a:r>
          </a:p>
          <a:p>
            <a:pPr>
              <a:buFont typeface="Wingdings" pitchFamily="2" charset="2"/>
              <a:buChar char="Ø"/>
            </a:pPr>
            <a:r>
              <a:rPr lang="en-IN" sz="3600" b="1" i="0" u="none" strike="noStrike" baseline="0" dirty="0" smtClean="0">
                <a:solidFill>
                  <a:srgbClr val="002060"/>
                </a:solidFill>
              </a:rPr>
              <a:t>Limited knowledge means limited</a:t>
            </a:r>
            <a:br>
              <a:rPr lang="en-IN" sz="3600" b="1" i="0" u="none" strike="noStrike" baseline="0" dirty="0" smtClean="0">
                <a:solidFill>
                  <a:srgbClr val="002060"/>
                </a:solidFill>
              </a:rPr>
            </a:br>
            <a:r>
              <a:rPr lang="en-IN" sz="3600" b="1" i="0" u="none" strike="noStrike" baseline="0" dirty="0" smtClean="0">
                <a:solidFill>
                  <a:srgbClr val="002060"/>
                </a:solidFill>
              </a:rPr>
              <a:t> power of accomplishment</a:t>
            </a:r>
          </a:p>
        </p:txBody>
      </p:sp>
      <p:sp>
        <p:nvSpPr>
          <p:cNvPr id="4" name="Slide Number Placeholder 3"/>
          <p:cNvSpPr>
            <a:spLocks noGrp="1"/>
          </p:cNvSpPr>
          <p:nvPr>
            <p:ph type="sldNum" sz="quarter" idx="12"/>
          </p:nvPr>
        </p:nvSpPr>
        <p:spPr/>
        <p:txBody>
          <a:bodyPr/>
          <a:lstStyle/>
          <a:p>
            <a:fld id="{959D5F5B-9345-46EB-B215-2F32E7534365}" type="slidenum">
              <a:rPr lang="en-IN" smtClean="0"/>
              <a:t>3</a:t>
            </a:fld>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660" y="4304373"/>
            <a:ext cx="1914680" cy="153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742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474" y="4110790"/>
            <a:ext cx="314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365126"/>
            <a:ext cx="7886700" cy="982411"/>
          </a:xfrm>
          <a:solidFill>
            <a:srgbClr val="946230"/>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Mechanism</a:t>
            </a:r>
            <a:endParaRPr lang="en-IN" sz="5400" b="1" i="0" u="none" strike="noStrike" baseline="0" dirty="0" smtClean="0">
              <a:solidFill>
                <a:schemeClr val="bg1"/>
              </a:solidFill>
              <a:latin typeface="Times New Roman" panose="02020603050405020304" pitchFamily="18" charset="0"/>
            </a:endParaRPr>
          </a:p>
        </p:txBody>
      </p:sp>
      <p:sp>
        <p:nvSpPr>
          <p:cNvPr id="3" name="Text Placeholder 2"/>
          <p:cNvSpPr>
            <a:spLocks noGrp="1"/>
          </p:cNvSpPr>
          <p:nvPr>
            <p:ph type="body" idx="1"/>
          </p:nvPr>
        </p:nvSpPr>
        <p:spPr>
          <a:xfrm>
            <a:off x="628650" y="1479882"/>
            <a:ext cx="7886700" cy="4916907"/>
          </a:xfrm>
        </p:spPr>
        <p:txBody>
          <a:bodyPr>
            <a:normAutofit/>
          </a:bodyPr>
          <a:lstStyle/>
          <a:p>
            <a:r>
              <a:rPr lang="en-IN" b="1" i="0" u="none" strike="noStrike" baseline="0" dirty="0" smtClean="0">
                <a:solidFill>
                  <a:srgbClr val="946230"/>
                </a:solidFill>
              </a:rPr>
              <a:t>Mechanism is the natural counterpart of a worldview founded on reductionism and </a:t>
            </a:r>
            <a:r>
              <a:rPr lang="en-IN" b="1" i="0" u="none" strike="noStrike" baseline="0" dirty="0" err="1" smtClean="0">
                <a:solidFill>
                  <a:srgbClr val="946230"/>
                </a:solidFill>
              </a:rPr>
              <a:t>physicalism</a:t>
            </a:r>
            <a:r>
              <a:rPr lang="en-IN" b="1" i="0" u="none" strike="noStrike" baseline="0" dirty="0" smtClean="0">
                <a:solidFill>
                  <a:srgbClr val="946230"/>
                </a:solidFill>
              </a:rPr>
              <a:t>. </a:t>
            </a:r>
          </a:p>
          <a:p>
            <a:r>
              <a:rPr lang="en-IN" b="1" i="0" u="none" strike="noStrike" baseline="0" dirty="0" smtClean="0">
                <a:solidFill>
                  <a:srgbClr val="946230"/>
                </a:solidFill>
              </a:rPr>
              <a:t>Mechanism regards all organizations, including living organisms and social organizations, as if they were inanimate machines composed of parts and driven by external forces.</a:t>
            </a:r>
          </a:p>
        </p:txBody>
      </p:sp>
      <p:sp>
        <p:nvSpPr>
          <p:cNvPr id="4" name="Slide Number Placeholder 3"/>
          <p:cNvSpPr>
            <a:spLocks noGrp="1"/>
          </p:cNvSpPr>
          <p:nvPr>
            <p:ph type="sldNum" sz="quarter" idx="12"/>
          </p:nvPr>
        </p:nvSpPr>
        <p:spPr/>
        <p:txBody>
          <a:bodyPr/>
          <a:lstStyle/>
          <a:p>
            <a:fld id="{959D5F5B-9345-46EB-B215-2F32E7534365}" type="slidenum">
              <a:rPr lang="en-IN" smtClean="0"/>
              <a:t>30</a:t>
            </a:fld>
            <a:endParaRPr lang="en-IN"/>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16" y="4512732"/>
            <a:ext cx="3537284" cy="198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96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018" y="2188309"/>
            <a:ext cx="2857750" cy="214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evel 4"/>
          <p:cNvSpPr/>
          <p:nvPr/>
        </p:nvSpPr>
        <p:spPr>
          <a:xfrm>
            <a:off x="601579" y="360947"/>
            <a:ext cx="7904747" cy="1335506"/>
          </a:xfrm>
          <a:prstGeom prst="bevel">
            <a:avLst/>
          </a:prstGeom>
          <a:solidFill>
            <a:srgbClr val="632B8D"/>
          </a:solidFill>
          <a:ln>
            <a:solidFill>
              <a:srgbClr val="632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lstStyle/>
          <a:p>
            <a:pPr algn="ctr"/>
            <a:r>
              <a:rPr lang="en-IN" b="1" i="0" u="none" strike="noStrike" baseline="0" dirty="0" smtClean="0">
                <a:solidFill>
                  <a:schemeClr val="bg1"/>
                </a:solidFill>
                <a:latin typeface="Times New Roman" panose="02020603050405020304" pitchFamily="18" charset="0"/>
              </a:rPr>
              <a:t>Great Divorce: Mind &amp; Matter</a:t>
            </a:r>
          </a:p>
        </p:txBody>
      </p:sp>
      <p:sp>
        <p:nvSpPr>
          <p:cNvPr id="3" name="Text Placeholder 2"/>
          <p:cNvSpPr>
            <a:spLocks noGrp="1"/>
          </p:cNvSpPr>
          <p:nvPr>
            <p:ph type="body" idx="1"/>
          </p:nvPr>
        </p:nvSpPr>
        <p:spPr/>
        <p:txBody>
          <a:bodyPr>
            <a:noAutofit/>
          </a:bodyPr>
          <a:lstStyle/>
          <a:p>
            <a:r>
              <a:rPr lang="en-IN" sz="3000" b="1" i="0" u="none" strike="noStrike" baseline="0" dirty="0" smtClean="0">
                <a:solidFill>
                  <a:srgbClr val="008000"/>
                </a:solidFill>
              </a:rPr>
              <a:t>Thinking mind knows by separation from the object of knowledge as impartial observer</a:t>
            </a:r>
          </a:p>
          <a:p>
            <a:r>
              <a:rPr lang="en-IN" sz="3000" b="1" i="0" u="none" strike="noStrike" baseline="0" dirty="0" smtClean="0">
                <a:solidFill>
                  <a:srgbClr val="3333CC"/>
                </a:solidFill>
              </a:rPr>
              <a:t>Origin of the Cartesian dualism </a:t>
            </a:r>
            <a:br>
              <a:rPr lang="en-IN" sz="3000" b="1" i="0" u="none" strike="noStrike" baseline="0" dirty="0" smtClean="0">
                <a:solidFill>
                  <a:srgbClr val="3333CC"/>
                </a:solidFill>
              </a:rPr>
            </a:br>
            <a:r>
              <a:rPr lang="en-IN" sz="3000" b="1" i="0" u="none" strike="noStrike" baseline="0" dirty="0" smtClean="0">
                <a:solidFill>
                  <a:srgbClr val="3333CC"/>
                </a:solidFill>
              </a:rPr>
              <a:t>between Mind &amp; Matter</a:t>
            </a:r>
          </a:p>
          <a:p>
            <a:r>
              <a:rPr lang="en-IN" sz="3000" b="1" i="0" u="none" strike="noStrike" baseline="0" dirty="0" smtClean="0">
                <a:solidFill>
                  <a:srgbClr val="C10764"/>
                </a:solidFill>
              </a:rPr>
              <a:t>Exclusive concentration on a part of reality creates ignorance</a:t>
            </a:r>
          </a:p>
          <a:p>
            <a:r>
              <a:rPr lang="en-IN" sz="3000" b="1" i="0" u="none" strike="noStrike" baseline="0" dirty="0" smtClean="0">
                <a:solidFill>
                  <a:srgbClr val="632B8D"/>
                </a:solidFill>
              </a:rPr>
              <a:t>Severs the connection between objective external world and subjective psychological reality </a:t>
            </a:r>
          </a:p>
        </p:txBody>
      </p:sp>
      <p:sp>
        <p:nvSpPr>
          <p:cNvPr id="4" name="Slide Number Placeholder 3"/>
          <p:cNvSpPr>
            <a:spLocks noGrp="1"/>
          </p:cNvSpPr>
          <p:nvPr>
            <p:ph type="sldNum" sz="quarter" idx="12"/>
          </p:nvPr>
        </p:nvSpPr>
        <p:spPr/>
        <p:txBody>
          <a:bodyPr/>
          <a:lstStyle/>
          <a:p>
            <a:fld id="{959D5F5B-9345-46EB-B215-2F32E7534365}" type="slidenum">
              <a:rPr lang="en-IN" smtClean="0"/>
              <a:t>31</a:t>
            </a:fld>
            <a:endParaRPr lang="en-IN"/>
          </a:p>
        </p:txBody>
      </p:sp>
    </p:spTree>
    <p:extLst>
      <p:ext uri="{BB962C8B-B14F-4D97-AF65-F5344CB8AC3E}">
        <p14:creationId xmlns:p14="http://schemas.microsoft.com/office/powerpoint/2010/main" val="2723614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50000"/>
            </a:schemeClr>
          </a:solidFill>
          <a:scene3d>
            <a:camera prst="orthographicFront"/>
            <a:lightRig rig="threePt" dir="t"/>
          </a:scene3d>
          <a:sp3d>
            <a:bevelT w="114300" prst="artDeco"/>
          </a:sp3d>
        </p:spPr>
        <p:txBody>
          <a:bodyPr/>
          <a:lstStyle/>
          <a:p>
            <a:pPr algn="ctr"/>
            <a:r>
              <a:rPr lang="en-IN" b="1" i="0" u="none" strike="noStrike" baseline="0" dirty="0" smtClean="0">
                <a:solidFill>
                  <a:srgbClr val="2E74B5"/>
                </a:solidFill>
                <a:latin typeface="Times New Roman" panose="02020603050405020304" pitchFamily="18" charset="0"/>
              </a:rPr>
              <a:t> </a:t>
            </a:r>
            <a:r>
              <a:rPr lang="en-IN" b="1" i="0" u="none" strike="noStrike" baseline="0" dirty="0" smtClean="0">
                <a:solidFill>
                  <a:schemeClr val="bg1"/>
                </a:solidFill>
                <a:latin typeface="Times New Roman" panose="02020603050405020304" pitchFamily="18" charset="0"/>
              </a:rPr>
              <a:t>“The Whole is Greater than the Sum of its Parts”</a:t>
            </a:r>
          </a:p>
        </p:txBody>
      </p:sp>
      <p:sp>
        <p:nvSpPr>
          <p:cNvPr id="3" name="Text Placeholder 2"/>
          <p:cNvSpPr>
            <a:spLocks noGrp="1"/>
          </p:cNvSpPr>
          <p:nvPr>
            <p:ph type="body" idx="1"/>
          </p:nvPr>
        </p:nvSpPr>
        <p:spPr>
          <a:xfrm>
            <a:off x="521070" y="1879415"/>
            <a:ext cx="8493836" cy="4801086"/>
          </a:xfrm>
        </p:spPr>
        <p:txBody>
          <a:bodyPr>
            <a:noAutofit/>
          </a:bodyPr>
          <a:lstStyle/>
          <a:p>
            <a:pPr>
              <a:spcBef>
                <a:spcPts val="1500"/>
              </a:spcBef>
            </a:pPr>
            <a:r>
              <a:rPr lang="en-IN" sz="2400" b="1" i="0" u="none" strike="noStrike" dirty="0" smtClean="0">
                <a:solidFill>
                  <a:srgbClr val="DA0049"/>
                </a:solidFill>
                <a:latin typeface="Arial Narrow" pitchFamily="34" charset="0"/>
              </a:rPr>
              <a:t>Systems Theory, holistic or ecological thinking view reality comprehensively as a whole consisting of interconnected and interdependent parts</a:t>
            </a:r>
          </a:p>
          <a:p>
            <a:pPr>
              <a:spcBef>
                <a:spcPts val="1500"/>
              </a:spcBef>
            </a:pPr>
            <a:r>
              <a:rPr lang="en-IN" sz="2400" b="1" i="0" u="none" strike="noStrike" dirty="0" smtClean="0">
                <a:solidFill>
                  <a:srgbClr val="3333CC"/>
                </a:solidFill>
                <a:latin typeface="Arial Narrow" pitchFamily="34" charset="0"/>
              </a:rPr>
              <a:t>Focus on relationships rather than separate individual elements</a:t>
            </a:r>
          </a:p>
          <a:p>
            <a:pPr>
              <a:spcBef>
                <a:spcPts val="1500"/>
              </a:spcBef>
            </a:pPr>
            <a:r>
              <a:rPr lang="en-IN" sz="2400" b="1" i="0" u="none" strike="noStrike" dirty="0" smtClean="0">
                <a:solidFill>
                  <a:schemeClr val="bg2">
                    <a:lumMod val="50000"/>
                  </a:schemeClr>
                </a:solidFill>
                <a:latin typeface="Arial Narrow" pitchFamily="34" charset="0"/>
              </a:rPr>
              <a:t>Permits</a:t>
            </a:r>
            <a:r>
              <a:rPr lang="en-US" sz="2400" b="1" i="0" u="none" strike="noStrike" dirty="0" smtClean="0">
                <a:solidFill>
                  <a:schemeClr val="bg2">
                    <a:lumMod val="50000"/>
                  </a:schemeClr>
                </a:solidFill>
                <a:latin typeface="Arial Narrow" pitchFamily="34" charset="0"/>
              </a:rPr>
              <a:t> systematic </a:t>
            </a:r>
            <a:r>
              <a:rPr lang="en-IN" sz="2400" b="1" i="0" u="none" strike="noStrike" dirty="0" smtClean="0">
                <a:solidFill>
                  <a:schemeClr val="bg2">
                    <a:lumMod val="50000"/>
                  </a:schemeClr>
                </a:solidFill>
                <a:latin typeface="Arial Narrow" pitchFamily="34" charset="0"/>
              </a:rPr>
              <a:t>analysis </a:t>
            </a:r>
            <a:r>
              <a:rPr lang="en-US" sz="2400" b="1" i="0" u="none" strike="noStrike" dirty="0" smtClean="0">
                <a:solidFill>
                  <a:schemeClr val="bg2">
                    <a:lumMod val="50000"/>
                  </a:schemeClr>
                </a:solidFill>
                <a:latin typeface="Arial Narrow" pitchFamily="34" charset="0"/>
              </a:rPr>
              <a:t>of complex interactions </a:t>
            </a:r>
            <a:r>
              <a:rPr lang="en-IN" sz="2400" b="1" i="0" u="none" strike="noStrike" dirty="0" smtClean="0">
                <a:solidFill>
                  <a:schemeClr val="bg2">
                    <a:lumMod val="50000"/>
                  </a:schemeClr>
                </a:solidFill>
                <a:latin typeface="Arial Narrow" pitchFamily="34" charset="0"/>
              </a:rPr>
              <a:t>between objects, points, activities and events</a:t>
            </a:r>
            <a:r>
              <a:rPr lang="en-US" sz="2400" b="1" i="0" u="none" strike="noStrike" dirty="0" smtClean="0">
                <a:solidFill>
                  <a:schemeClr val="bg2">
                    <a:lumMod val="50000"/>
                  </a:schemeClr>
                </a:solidFill>
                <a:latin typeface="Arial Narrow" pitchFamily="34" charset="0"/>
              </a:rPr>
              <a:t> </a:t>
            </a:r>
          </a:p>
          <a:p>
            <a:pPr>
              <a:spcBef>
                <a:spcPts val="1500"/>
              </a:spcBef>
            </a:pPr>
            <a:r>
              <a:rPr lang="en-IN" sz="2400" b="1" i="0" u="none" strike="noStrike" dirty="0" smtClean="0">
                <a:solidFill>
                  <a:srgbClr val="008000"/>
                </a:solidFill>
                <a:latin typeface="Arial Narrow" pitchFamily="34" charset="0"/>
              </a:rPr>
              <a:t>Systems theory replaced the metaphor of the machine as a closed system operating independently of the world around with the concept of physical organization as an open system in relation with its environment.</a:t>
            </a:r>
          </a:p>
          <a:p>
            <a:pPr>
              <a:spcBef>
                <a:spcPts val="1500"/>
              </a:spcBef>
            </a:pPr>
            <a:r>
              <a:rPr lang="en-IN" sz="2400" b="1" i="0" u="none" strike="noStrike" dirty="0" smtClean="0">
                <a:solidFill>
                  <a:srgbClr val="C10764"/>
                </a:solidFill>
                <a:latin typeface="Arial Narrow" pitchFamily="34" charset="0"/>
              </a:rPr>
              <a:t>Tendency persists to view living organisms as complex mechanical systems</a:t>
            </a:r>
          </a:p>
        </p:txBody>
      </p:sp>
      <p:sp>
        <p:nvSpPr>
          <p:cNvPr id="4" name="Slide Number Placeholder 3"/>
          <p:cNvSpPr>
            <a:spLocks noGrp="1"/>
          </p:cNvSpPr>
          <p:nvPr>
            <p:ph type="sldNum" sz="quarter" idx="12"/>
          </p:nvPr>
        </p:nvSpPr>
        <p:spPr/>
        <p:txBody>
          <a:bodyPr/>
          <a:lstStyle/>
          <a:p>
            <a:fld id="{959D5F5B-9345-46EB-B215-2F32E7534365}" type="slidenum">
              <a:rPr lang="en-IN" smtClean="0"/>
              <a:t>32</a:t>
            </a:fld>
            <a:endParaRPr lang="en-IN"/>
          </a:p>
        </p:txBody>
      </p:sp>
    </p:spTree>
    <p:extLst>
      <p:ext uri="{BB962C8B-B14F-4D97-AF65-F5344CB8AC3E}">
        <p14:creationId xmlns:p14="http://schemas.microsoft.com/office/powerpoint/2010/main" val="2019406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589547" y="252664"/>
            <a:ext cx="7928811" cy="866274"/>
          </a:xfrm>
          <a:prstGeom prst="flowChartAlternateProcess">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628650" y="276724"/>
            <a:ext cx="7886700" cy="745957"/>
          </a:xfrm>
        </p:spPr>
        <p:txBody>
          <a:bodyPr>
            <a:normAutofit/>
          </a:bodyPr>
          <a:lstStyle/>
          <a:p>
            <a:pPr algn="ctr"/>
            <a:r>
              <a:rPr lang="en-US" sz="4200" b="1" i="0" u="none" strike="noStrike" baseline="0" dirty="0" smtClean="0">
                <a:solidFill>
                  <a:schemeClr val="bg1"/>
                </a:solidFill>
                <a:latin typeface="Times New Roman" panose="02020603050405020304" pitchFamily="18" charset="0"/>
              </a:rPr>
              <a:t>Contradictions are Complements</a:t>
            </a:r>
          </a:p>
        </p:txBody>
      </p:sp>
      <p:sp>
        <p:nvSpPr>
          <p:cNvPr id="4" name="Slide Number Placeholder 3"/>
          <p:cNvSpPr>
            <a:spLocks noGrp="1"/>
          </p:cNvSpPr>
          <p:nvPr>
            <p:ph type="sldNum" sz="quarter" idx="12"/>
          </p:nvPr>
        </p:nvSpPr>
        <p:spPr/>
        <p:txBody>
          <a:bodyPr/>
          <a:lstStyle/>
          <a:p>
            <a:fld id="{959D5F5B-9345-46EB-B215-2F32E7534365}" type="slidenum">
              <a:rPr lang="en-IN" smtClean="0"/>
              <a:t>33</a:t>
            </a:fld>
            <a:endParaRPr lang="en-IN"/>
          </a:p>
        </p:txBody>
      </p:sp>
      <p:sp>
        <p:nvSpPr>
          <p:cNvPr id="6" name="Rounded Rectangle 5"/>
          <p:cNvSpPr/>
          <p:nvPr/>
        </p:nvSpPr>
        <p:spPr>
          <a:xfrm>
            <a:off x="589547" y="1251283"/>
            <a:ext cx="3964405" cy="83018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200" b="1" dirty="0"/>
              <a:t>Dualism – mind sees things as mutually exclusive opposites </a:t>
            </a:r>
          </a:p>
        </p:txBody>
      </p:sp>
      <p:sp>
        <p:nvSpPr>
          <p:cNvPr id="7" name="Rounded Rectangle 6"/>
          <p:cNvSpPr/>
          <p:nvPr/>
        </p:nvSpPr>
        <p:spPr>
          <a:xfrm>
            <a:off x="4602078" y="1251283"/>
            <a:ext cx="3964406" cy="830180"/>
          </a:xfrm>
          <a:prstGeom prst="roundRect">
            <a:avLst/>
          </a:prstGeom>
          <a:solidFill>
            <a:srgbClr val="632B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t>Greater truth is all oppositions are complementarities</a:t>
            </a:r>
          </a:p>
        </p:txBody>
      </p:sp>
      <p:sp>
        <p:nvSpPr>
          <p:cNvPr id="8" name="Rounded Rectangle 7"/>
          <p:cNvSpPr/>
          <p:nvPr/>
        </p:nvSpPr>
        <p:spPr>
          <a:xfrm>
            <a:off x="589547" y="2141610"/>
            <a:ext cx="7976937" cy="2538674"/>
          </a:xfrm>
          <a:prstGeom prst="roundRect">
            <a:avLst/>
          </a:prstGeom>
          <a:solidFill>
            <a:srgbClr val="007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2400" b="1" dirty="0" smtClean="0"/>
          </a:p>
          <a:p>
            <a:r>
              <a:rPr lang="en-IN" sz="2400" b="1" dirty="0" smtClean="0"/>
              <a:t>All </a:t>
            </a:r>
            <a:r>
              <a:rPr lang="en-IN" sz="2400" b="1" dirty="0"/>
              <a:t>great scientific discoveries have involved reconciling apparently independent or contrary </a:t>
            </a:r>
            <a:r>
              <a:rPr lang="en-IN" sz="2400" b="1" dirty="0" smtClean="0"/>
              <a:t>phenomena</a:t>
            </a:r>
          </a:p>
          <a:p>
            <a:pPr marL="342900" indent="-342900">
              <a:buSzPct val="90000"/>
              <a:buFont typeface="Arial" pitchFamily="34" charset="0"/>
              <a:buChar char="•"/>
            </a:pPr>
            <a:r>
              <a:rPr lang="en-IN" sz="2200" b="1" dirty="0"/>
              <a:t>Newton unified motion and rest by demonstrating that the same laws govern celestial motions </a:t>
            </a:r>
            <a:r>
              <a:rPr lang="en-IN" sz="2200" b="1" dirty="0" smtClean="0"/>
              <a:t>&amp; </a:t>
            </a:r>
            <a:r>
              <a:rPr lang="en-IN" sz="2200" b="1" dirty="0"/>
              <a:t>phenomena on Earth. </a:t>
            </a:r>
          </a:p>
          <a:p>
            <a:pPr marL="342900" indent="-342900">
              <a:buSzPct val="90000"/>
              <a:buFont typeface="Arial" pitchFamily="34" charset="0"/>
              <a:buChar char="•"/>
            </a:pPr>
            <a:r>
              <a:rPr lang="en-IN" sz="2200" b="1" dirty="0"/>
              <a:t>Maxwell unified electricity </a:t>
            </a:r>
            <a:r>
              <a:rPr lang="en-IN" sz="2200" b="1" dirty="0" smtClean="0"/>
              <a:t>&amp; </a:t>
            </a:r>
            <a:r>
              <a:rPr lang="en-IN" sz="2200" b="1" dirty="0"/>
              <a:t>magnetism as electromagnetism. </a:t>
            </a:r>
          </a:p>
          <a:p>
            <a:pPr marL="342900" indent="-342900">
              <a:buSzPct val="90000"/>
              <a:buFont typeface="Arial" pitchFamily="34" charset="0"/>
              <a:buChar char="•"/>
            </a:pPr>
            <a:r>
              <a:rPr lang="en-IN" sz="2200" b="1" dirty="0"/>
              <a:t>Einstein unified acceleration and gravity, space </a:t>
            </a:r>
            <a:r>
              <a:rPr lang="en-IN" sz="2200" b="1" dirty="0" smtClean="0"/>
              <a:t>&amp; </a:t>
            </a:r>
            <a:r>
              <a:rPr lang="en-IN" sz="2200" b="1" dirty="0"/>
              <a:t>time. </a:t>
            </a:r>
          </a:p>
          <a:p>
            <a:pPr marL="342900" indent="-342900">
              <a:buFont typeface="Arial" pitchFamily="34" charset="0"/>
              <a:buChar char="•"/>
            </a:pPr>
            <a:endParaRPr lang="en-IN" sz="2200" b="1" dirty="0"/>
          </a:p>
        </p:txBody>
      </p:sp>
      <p:sp>
        <p:nvSpPr>
          <p:cNvPr id="9" name="Flowchart: Alternate Process 8"/>
          <p:cNvSpPr/>
          <p:nvPr/>
        </p:nvSpPr>
        <p:spPr>
          <a:xfrm>
            <a:off x="589547" y="4752462"/>
            <a:ext cx="7976937" cy="1672389"/>
          </a:xfrm>
          <a:prstGeom prst="flowChartAlternateProcess">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t>“Everything needs its opposite for its existence. The indivisible, whole being that the Individual is, is made complete when he accepts and integrates all aspects of his personality, realizing in the process that contradictions are complements</a:t>
            </a:r>
            <a:r>
              <a:rPr lang="en-IN" sz="2200" b="1" dirty="0" smtClean="0"/>
              <a:t>.”</a:t>
            </a:r>
            <a:r>
              <a:rPr lang="en-IN" sz="2200" dirty="0" smtClean="0"/>
              <a:t> </a:t>
            </a:r>
            <a:r>
              <a:rPr lang="en-IN" sz="2200" b="1" i="1" dirty="0" smtClean="0">
                <a:solidFill>
                  <a:srgbClr val="FFFF00"/>
                </a:solidFill>
              </a:rPr>
              <a:t>– Carl Jung</a:t>
            </a:r>
            <a:endParaRPr lang="en-IN" sz="2200" i="1" dirty="0">
              <a:solidFill>
                <a:srgbClr val="FFFF00"/>
              </a:solidFill>
            </a:endParaRPr>
          </a:p>
        </p:txBody>
      </p:sp>
    </p:spTree>
    <p:extLst>
      <p:ext uri="{BB962C8B-B14F-4D97-AF65-F5344CB8AC3E}">
        <p14:creationId xmlns:p14="http://schemas.microsoft.com/office/powerpoint/2010/main" val="164640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A0049"/>
          </a:solidFill>
        </p:spPr>
        <p:style>
          <a:lnRef idx="0">
            <a:schemeClr val="accent2"/>
          </a:lnRef>
          <a:fillRef idx="3">
            <a:schemeClr val="accent2"/>
          </a:fillRef>
          <a:effectRef idx="3">
            <a:schemeClr val="accent2"/>
          </a:effectRef>
          <a:fontRef idx="minor">
            <a:schemeClr val="lt1"/>
          </a:fontRef>
        </p:style>
        <p:txBody>
          <a:bodyPr/>
          <a:lstStyle/>
          <a:p>
            <a:pPr algn="ctr"/>
            <a:r>
              <a:rPr lang="en-US" b="1" dirty="0" smtClean="0"/>
              <a:t>Knowledge is to know that the Opposite of every truth is true</a:t>
            </a:r>
            <a:endParaRPr lang="en-IN" b="1" dirty="0"/>
          </a:p>
        </p:txBody>
      </p:sp>
      <p:sp>
        <p:nvSpPr>
          <p:cNvPr id="3" name="Text Placeholder 2"/>
          <p:cNvSpPr>
            <a:spLocks noGrp="1"/>
          </p:cNvSpPr>
          <p:nvPr>
            <p:ph type="body" idx="1"/>
          </p:nvPr>
        </p:nvSpPr>
        <p:spPr>
          <a:xfrm>
            <a:off x="628650" y="1825625"/>
            <a:ext cx="7886700" cy="4081880"/>
          </a:xfrm>
          <a:solidFill>
            <a:schemeClr val="accent4">
              <a:lumMod val="20000"/>
              <a:lumOff val="80000"/>
            </a:schemeClr>
          </a:solidFill>
          <a:ln w="76200">
            <a:solidFill>
              <a:schemeClr val="accent4">
                <a:lumMod val="75000"/>
              </a:schemeClr>
            </a:solidFill>
          </a:ln>
          <a:scene3d>
            <a:camera prst="orthographicFront"/>
            <a:lightRig rig="threePt" dir="t"/>
          </a:scene3d>
          <a:sp3d>
            <a:bevelT w="101600" prst="riblet"/>
          </a:sp3d>
        </p:spPr>
        <p:txBody>
          <a:bodyPr anchor="ctr" anchorCtr="0">
            <a:normAutofit lnSpcReduction="10000"/>
          </a:bodyPr>
          <a:lstStyle/>
          <a:p>
            <a:pPr marL="0" indent="0" algn="ctr">
              <a:buNone/>
            </a:pPr>
            <a:endParaRPr lang="en-IN" sz="3600" b="1" dirty="0" smtClean="0">
              <a:solidFill>
                <a:srgbClr val="C00000"/>
              </a:solidFill>
            </a:endParaRPr>
          </a:p>
          <a:p>
            <a:pPr marL="0" indent="0" algn="ctr">
              <a:buNone/>
            </a:pPr>
            <a:r>
              <a:rPr lang="en-IN" sz="3600" b="1" dirty="0" smtClean="0">
                <a:solidFill>
                  <a:srgbClr val="C00000"/>
                </a:solidFill>
              </a:rPr>
              <a:t>“</a:t>
            </a:r>
            <a:r>
              <a:rPr lang="en-IN" sz="3600" b="1" dirty="0">
                <a:solidFill>
                  <a:srgbClr val="C00000"/>
                </a:solidFill>
              </a:rPr>
              <a:t>All human thought, all mental man’s experience moves between a constant affirmation and negation; there is for his mind no truth of idea , no result of experience that cannot be affirmed, none that cannot be negated.” </a:t>
            </a:r>
            <a:endParaRPr lang="en-IN" sz="3600" b="1" dirty="0" smtClean="0">
              <a:solidFill>
                <a:srgbClr val="C00000"/>
              </a:solidFill>
            </a:endParaRPr>
          </a:p>
          <a:p>
            <a:pPr marL="0" indent="0" algn="r">
              <a:buNone/>
            </a:pPr>
            <a:r>
              <a:rPr lang="en-IN" b="1" dirty="0">
                <a:solidFill>
                  <a:srgbClr val="3333CC"/>
                </a:solidFill>
              </a:rPr>
              <a:t>– </a:t>
            </a:r>
            <a:r>
              <a:rPr lang="en-IN" b="1" dirty="0" smtClean="0">
                <a:solidFill>
                  <a:srgbClr val="3333CC"/>
                </a:solidFill>
                <a:latin typeface="Times New Roman" panose="02020603050405020304" pitchFamily="18" charset="0"/>
              </a:rPr>
              <a:t>Sri </a:t>
            </a:r>
            <a:r>
              <a:rPr lang="en-IN" b="1" dirty="0" err="1">
                <a:solidFill>
                  <a:srgbClr val="3333CC"/>
                </a:solidFill>
                <a:latin typeface="Times New Roman" panose="02020603050405020304" pitchFamily="18" charset="0"/>
              </a:rPr>
              <a:t>Aurobindo</a:t>
            </a:r>
            <a:r>
              <a:rPr lang="en-IN" b="1" dirty="0">
                <a:solidFill>
                  <a:srgbClr val="3333CC"/>
                </a:solidFill>
                <a:latin typeface="Times New Roman" panose="02020603050405020304" pitchFamily="18" charset="0"/>
              </a:rPr>
              <a:t> </a:t>
            </a:r>
          </a:p>
          <a:p>
            <a:endParaRPr lang="en-IN" dirty="0"/>
          </a:p>
        </p:txBody>
      </p:sp>
      <p:sp>
        <p:nvSpPr>
          <p:cNvPr id="4" name="Slide Number Placeholder 3"/>
          <p:cNvSpPr>
            <a:spLocks noGrp="1"/>
          </p:cNvSpPr>
          <p:nvPr>
            <p:ph type="sldNum" sz="quarter" idx="12"/>
          </p:nvPr>
        </p:nvSpPr>
        <p:spPr/>
        <p:txBody>
          <a:bodyPr/>
          <a:lstStyle/>
          <a:p>
            <a:fld id="{959D5F5B-9345-46EB-B215-2F32E7534365}" type="slidenum">
              <a:rPr lang="en-IN" smtClean="0"/>
              <a:t>34</a:t>
            </a:fld>
            <a:endParaRPr lang="en-IN"/>
          </a:p>
        </p:txBody>
      </p:sp>
    </p:spTree>
    <p:extLst>
      <p:ext uri="{BB962C8B-B14F-4D97-AF65-F5344CB8AC3E}">
        <p14:creationId xmlns:p14="http://schemas.microsoft.com/office/powerpoint/2010/main" val="4115725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0" y="360941"/>
            <a:ext cx="7947320" cy="782053"/>
          </a:xfrm>
          <a:solidFill>
            <a:srgbClr val="A20036"/>
          </a:solidFill>
        </p:spPr>
        <p:txBody>
          <a:bodyPr>
            <a:normAutofit/>
          </a:bodyPr>
          <a:lstStyle/>
          <a:p>
            <a:pPr algn="ctr"/>
            <a:r>
              <a:rPr lang="en-US" sz="4800" b="1" i="0" u="none" strike="noStrike" baseline="0" dirty="0" smtClean="0">
                <a:solidFill>
                  <a:schemeClr val="bg1"/>
                </a:solidFill>
                <a:latin typeface="Times New Roman" panose="02020603050405020304" pitchFamily="18" charset="0"/>
              </a:rPr>
              <a:t>Insight and Intuition </a:t>
            </a:r>
          </a:p>
        </p:txBody>
      </p:sp>
      <p:sp>
        <p:nvSpPr>
          <p:cNvPr id="4" name="Slide Number Placeholder 3"/>
          <p:cNvSpPr>
            <a:spLocks noGrp="1"/>
          </p:cNvSpPr>
          <p:nvPr>
            <p:ph type="sldNum" sz="quarter" idx="12"/>
          </p:nvPr>
        </p:nvSpPr>
        <p:spPr>
          <a:xfrm>
            <a:off x="6457950" y="6524799"/>
            <a:ext cx="2057400" cy="365125"/>
          </a:xfrm>
        </p:spPr>
        <p:txBody>
          <a:bodyPr/>
          <a:lstStyle/>
          <a:p>
            <a:fld id="{959D5F5B-9345-46EB-B215-2F32E7534365}" type="slidenum">
              <a:rPr lang="en-IN" smtClean="0"/>
              <a:t>35</a:t>
            </a:fld>
            <a:endParaRPr lang="en-IN"/>
          </a:p>
        </p:txBody>
      </p:sp>
      <p:sp>
        <p:nvSpPr>
          <p:cNvPr id="6" name="TextBox 5"/>
          <p:cNvSpPr txBox="1"/>
          <p:nvPr/>
        </p:nvSpPr>
        <p:spPr>
          <a:xfrm>
            <a:off x="457200" y="1118923"/>
            <a:ext cx="8277727" cy="1384995"/>
          </a:xfrm>
          <a:prstGeom prst="rect">
            <a:avLst/>
          </a:prstGeom>
          <a:noFill/>
        </p:spPr>
        <p:txBody>
          <a:bodyPr wrap="square" rtlCol="0">
            <a:spAutoFit/>
          </a:bodyPr>
          <a:lstStyle/>
          <a:p>
            <a:r>
              <a:rPr lang="en-IN" sz="2200" b="1" dirty="0" smtClean="0">
                <a:solidFill>
                  <a:srgbClr val="3333CC"/>
                </a:solidFill>
                <a:latin typeface="Arial Narrow" pitchFamily="34" charset="0"/>
              </a:rPr>
              <a:t>Mind </a:t>
            </a:r>
            <a:r>
              <a:rPr lang="en-IN" sz="2200" b="1" dirty="0">
                <a:solidFill>
                  <a:srgbClr val="3333CC"/>
                </a:solidFill>
                <a:latin typeface="Arial Narrow" pitchFamily="34" charset="0"/>
              </a:rPr>
              <a:t>knows others by objective external contact. </a:t>
            </a:r>
            <a:endParaRPr lang="en-IN" sz="2200" b="1" dirty="0" smtClean="0">
              <a:solidFill>
                <a:srgbClr val="3333CC"/>
              </a:solidFill>
              <a:latin typeface="Arial Narrow" pitchFamily="34" charset="0"/>
            </a:endParaRPr>
          </a:p>
          <a:p>
            <a:r>
              <a:rPr lang="en-IN" sz="2200" b="1" dirty="0" smtClean="0">
                <a:solidFill>
                  <a:srgbClr val="3333CC"/>
                </a:solidFill>
                <a:latin typeface="Arial Narrow" pitchFamily="34" charset="0"/>
              </a:rPr>
              <a:t>Emotion </a:t>
            </a:r>
            <a:r>
              <a:rPr lang="en-IN" sz="2200" b="1" dirty="0">
                <a:solidFill>
                  <a:srgbClr val="3333CC"/>
                </a:solidFill>
                <a:latin typeface="Arial Narrow" pitchFamily="34" charset="0"/>
              </a:rPr>
              <a:t>knows by subjective inner contact. </a:t>
            </a:r>
            <a:endParaRPr lang="en-IN" sz="2200" b="1" dirty="0" smtClean="0">
              <a:solidFill>
                <a:srgbClr val="3333CC"/>
              </a:solidFill>
              <a:latin typeface="Arial Narrow" pitchFamily="34" charset="0"/>
            </a:endParaRPr>
          </a:p>
          <a:p>
            <a:r>
              <a:rPr lang="en-IN" sz="2200" b="1" dirty="0" smtClean="0">
                <a:solidFill>
                  <a:srgbClr val="3333CC"/>
                </a:solidFill>
                <a:latin typeface="Arial Narrow" pitchFamily="34" charset="0"/>
              </a:rPr>
              <a:t>Intuition </a:t>
            </a:r>
            <a:r>
              <a:rPr lang="en-IN" sz="2200" b="1" dirty="0">
                <a:solidFill>
                  <a:srgbClr val="3333CC"/>
                </a:solidFill>
                <a:latin typeface="Arial Narrow" pitchFamily="34" charset="0"/>
              </a:rPr>
              <a:t>knows by identification</a:t>
            </a:r>
            <a:r>
              <a:rPr lang="en-IN" sz="2200" dirty="0">
                <a:solidFill>
                  <a:srgbClr val="3333CC"/>
                </a:solidFill>
                <a:latin typeface="Arial Narrow" pitchFamily="34" charset="0"/>
              </a:rPr>
              <a:t>. </a:t>
            </a:r>
          </a:p>
          <a:p>
            <a:endParaRPr lang="en-IN" dirty="0">
              <a:solidFill>
                <a:srgbClr val="3333CC"/>
              </a:solidFill>
            </a:endParaRPr>
          </a:p>
        </p:txBody>
      </p:sp>
      <p:sp>
        <p:nvSpPr>
          <p:cNvPr id="7" name="Snip Single Corner Rectangle 6"/>
          <p:cNvSpPr/>
          <p:nvPr/>
        </p:nvSpPr>
        <p:spPr>
          <a:xfrm>
            <a:off x="568030" y="3486257"/>
            <a:ext cx="7925804" cy="1139542"/>
          </a:xfrm>
          <a:prstGeom prst="snip1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t>“</a:t>
            </a:r>
            <a:r>
              <a:rPr lang="en-IN" sz="2400" b="1" i="1" dirty="0"/>
              <a:t>All human knowledge begins with intuitions, proceeds from thence to concepts, and ends with ideas.”</a:t>
            </a:r>
            <a:r>
              <a:rPr lang="en-IN" sz="2400" b="1" dirty="0"/>
              <a:t>  </a:t>
            </a:r>
            <a:endParaRPr lang="en-IN" sz="2400" b="1" dirty="0" smtClean="0"/>
          </a:p>
          <a:p>
            <a:pPr algn="r"/>
            <a:r>
              <a:rPr lang="en-IN" b="1" i="1" dirty="0" smtClean="0"/>
              <a:t>—  </a:t>
            </a:r>
            <a:r>
              <a:rPr lang="en-IN" b="1" i="1" dirty="0"/>
              <a:t>Immanuel Kant</a:t>
            </a:r>
          </a:p>
        </p:txBody>
      </p:sp>
      <p:sp>
        <p:nvSpPr>
          <p:cNvPr id="8" name="Snip Single Corner Rectangle 7"/>
          <p:cNvSpPr/>
          <p:nvPr/>
        </p:nvSpPr>
        <p:spPr>
          <a:xfrm>
            <a:off x="568031" y="2271185"/>
            <a:ext cx="7925803" cy="1087537"/>
          </a:xfrm>
          <a:prstGeom prst="snip1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b="1" i="1" dirty="0"/>
              <a:t>“It is by logic that we prove, but by intuition that we discover.” </a:t>
            </a:r>
            <a:endParaRPr lang="en-IN" sz="2400" b="1" i="1" dirty="0" smtClean="0"/>
          </a:p>
          <a:p>
            <a:pPr algn="r"/>
            <a:r>
              <a:rPr lang="en-IN" sz="2000" b="1" i="1" dirty="0" smtClean="0"/>
              <a:t>— </a:t>
            </a:r>
            <a:r>
              <a:rPr lang="en-IN" sz="2000" b="1" i="1" dirty="0"/>
              <a:t>Henri </a:t>
            </a:r>
            <a:r>
              <a:rPr lang="en-IN" sz="2000" b="1" i="1" dirty="0" err="1"/>
              <a:t>Poincaré</a:t>
            </a:r>
            <a:endParaRPr lang="en-IN" sz="2000" b="1" i="1" dirty="0"/>
          </a:p>
        </p:txBody>
      </p:sp>
      <p:sp>
        <p:nvSpPr>
          <p:cNvPr id="9" name="Snip Single Corner Rectangle 8"/>
          <p:cNvSpPr/>
          <p:nvPr/>
        </p:nvSpPr>
        <p:spPr>
          <a:xfrm>
            <a:off x="560634" y="4776402"/>
            <a:ext cx="7925802" cy="1807284"/>
          </a:xfrm>
          <a:prstGeom prst="snip1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b="1" i="1" dirty="0" smtClean="0"/>
              <a:t>“</a:t>
            </a:r>
            <a:r>
              <a:rPr lang="en-IN" sz="2400" b="1" i="1" dirty="0"/>
              <a:t>I began to realize that intuitive understanding and consciousness was more significant than abstract thinking and intellectual logical analysis…Intuition is more powerful than intellect.” </a:t>
            </a:r>
            <a:endParaRPr lang="en-IN" sz="2400" b="1" i="1" dirty="0" smtClean="0"/>
          </a:p>
          <a:p>
            <a:pPr algn="r"/>
            <a:r>
              <a:rPr lang="en-IN" sz="2000" b="1" i="1" dirty="0" smtClean="0"/>
              <a:t>— </a:t>
            </a:r>
            <a:r>
              <a:rPr lang="en-IN" sz="2000" b="1" i="1" dirty="0"/>
              <a:t>Steve Jobs</a:t>
            </a:r>
          </a:p>
          <a:p>
            <a:endParaRPr lang="en-IN" sz="2000" dirty="0"/>
          </a:p>
        </p:txBody>
      </p:sp>
    </p:spTree>
    <p:extLst>
      <p:ext uri="{BB962C8B-B14F-4D97-AF65-F5344CB8AC3E}">
        <p14:creationId xmlns:p14="http://schemas.microsoft.com/office/powerpoint/2010/main" val="3665792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vert="horz" lIns="91440" tIns="45720" rIns="91440" bIns="45720" rtlCol="0" anchor="ctr">
            <a:normAutofit/>
          </a:bodyPr>
          <a:lstStyle/>
          <a:p>
            <a:pPr algn="ctr"/>
            <a:r>
              <a:rPr lang="en-US" sz="5400" b="1" dirty="0">
                <a:solidFill>
                  <a:schemeClr val="bg1"/>
                </a:solidFill>
                <a:latin typeface="Times New Roman" panose="02020603050405020304" pitchFamily="18" charset="0"/>
              </a:rPr>
              <a:t>Einstein on Intuition</a:t>
            </a:r>
            <a:endParaRPr lang="en-IN" sz="5400" b="1" dirty="0">
              <a:solidFill>
                <a:schemeClr val="bg1"/>
              </a:solidFill>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59D5F5B-9345-46EB-B215-2F32E7534365}" type="slidenum">
              <a:rPr lang="en-IN" smtClean="0"/>
              <a:t>36</a:t>
            </a:fld>
            <a:endParaRPr lang="en-IN"/>
          </a:p>
        </p:txBody>
      </p:sp>
      <p:sp>
        <p:nvSpPr>
          <p:cNvPr id="5" name="Text Placeholder 4"/>
          <p:cNvSpPr txBox="1">
            <a:spLocks noGrp="1"/>
          </p:cNvSpPr>
          <p:nvPr>
            <p:ph type="body" idx="1"/>
          </p:nvPr>
        </p:nvSpPr>
        <p:spPr>
          <a:xfrm>
            <a:off x="628650" y="1825625"/>
            <a:ext cx="7886700" cy="4614597"/>
          </a:xfrm>
          <a:prstGeom prst="rect">
            <a:avLst/>
          </a:prstGeom>
          <a:noFill/>
          <a:ln w="19050">
            <a:solidFill>
              <a:srgbClr val="FF0000"/>
            </a:solidFill>
          </a:ln>
          <a:scene3d>
            <a:camera prst="orthographicFront"/>
            <a:lightRig rig="threePt" dir="t"/>
          </a:scene3d>
          <a:sp3d>
            <a:bevelT/>
          </a:sp3d>
        </p:spPr>
        <p:txBody>
          <a:bodyPr wrap="square" rtlCol="0">
            <a:spAutoFit/>
          </a:bodyPr>
          <a:lstStyle/>
          <a:p>
            <a:pPr marL="0" indent="0">
              <a:buNone/>
            </a:pPr>
            <a:r>
              <a:rPr lang="en-IN" b="1" dirty="0" smtClean="0">
                <a:solidFill>
                  <a:srgbClr val="A20036"/>
                </a:solidFill>
                <a:latin typeface="Arial Narrow" pitchFamily="34" charset="0"/>
              </a:rPr>
              <a:t>“The intellect has little to do on the road to discovery. There comes a leap in consciousness, call it intuition or what you will, and the solution comes to you and you don’t know why or how.”</a:t>
            </a:r>
            <a:r>
              <a:rPr lang="en-IN" b="1" dirty="0" smtClean="0">
                <a:latin typeface="Arial Narrow" pitchFamily="34" charset="0"/>
              </a:rPr>
              <a:t> </a:t>
            </a:r>
            <a:r>
              <a:rPr lang="en-IN" dirty="0" smtClean="0"/>
              <a:t> </a:t>
            </a:r>
          </a:p>
          <a:p>
            <a:pPr marL="0" indent="0">
              <a:buNone/>
            </a:pPr>
            <a:r>
              <a:rPr lang="en-IN" b="1" dirty="0" smtClean="0">
                <a:solidFill>
                  <a:srgbClr val="008000"/>
                </a:solidFill>
                <a:latin typeface="Arial Narrow" pitchFamily="34" charset="0"/>
              </a:rPr>
              <a:t>“The intuitive mind is a sacred gift and the rational mind is a faithful servant. We have created a society that </a:t>
            </a:r>
            <a:r>
              <a:rPr lang="en-IN" b="1" dirty="0" err="1" smtClean="0">
                <a:solidFill>
                  <a:srgbClr val="008000"/>
                </a:solidFill>
                <a:latin typeface="Arial Narrow" pitchFamily="34" charset="0"/>
              </a:rPr>
              <a:t>honors</a:t>
            </a:r>
            <a:r>
              <a:rPr lang="en-IN" b="1" dirty="0" smtClean="0">
                <a:solidFill>
                  <a:srgbClr val="008000"/>
                </a:solidFill>
                <a:latin typeface="Arial Narrow" pitchFamily="34" charset="0"/>
              </a:rPr>
              <a:t> the servant and has forgotten the gift.” </a:t>
            </a:r>
          </a:p>
          <a:p>
            <a:pPr marL="0" indent="0">
              <a:buNone/>
            </a:pPr>
            <a:r>
              <a:rPr lang="en-IN" b="1" dirty="0" smtClean="0">
                <a:solidFill>
                  <a:srgbClr val="002060"/>
                </a:solidFill>
                <a:latin typeface="Arial Narrow" pitchFamily="34" charset="0"/>
              </a:rPr>
              <a:t>“There is no logical path leading to [the highly universal laws of science]. They can only be reached by intuition, based upon something like an intellectual love of the objects of experience.” </a:t>
            </a:r>
          </a:p>
        </p:txBody>
      </p:sp>
    </p:spTree>
    <p:extLst>
      <p:ext uri="{BB962C8B-B14F-4D97-AF65-F5344CB8AC3E}">
        <p14:creationId xmlns:p14="http://schemas.microsoft.com/office/powerpoint/2010/main" val="3258663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66963"/>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a:lstStyle/>
          <a:p>
            <a:pPr algn="ctr"/>
            <a:r>
              <a:rPr lang="en-US" b="1" i="0" u="none" strike="noStrike" baseline="0" dirty="0" smtClean="0">
                <a:solidFill>
                  <a:schemeClr val="bg1"/>
                </a:solidFill>
                <a:latin typeface="Times New Roman" panose="02020603050405020304" pitchFamily="18" charset="0"/>
              </a:rPr>
              <a:t>Mental &amp; Intuitive Knowledge</a:t>
            </a:r>
          </a:p>
        </p:txBody>
      </p:sp>
      <p:sp>
        <p:nvSpPr>
          <p:cNvPr id="3" name="Text Placeholder 2"/>
          <p:cNvSpPr>
            <a:spLocks noGrp="1"/>
          </p:cNvSpPr>
          <p:nvPr>
            <p:ph type="body" idx="1"/>
          </p:nvPr>
        </p:nvSpPr>
        <p:spPr>
          <a:xfrm>
            <a:off x="628650" y="1433689"/>
            <a:ext cx="7886700" cy="5057422"/>
          </a:xfrm>
        </p:spPr>
        <p:txBody>
          <a:bodyPr>
            <a:noAutofit/>
          </a:bodyPr>
          <a:lstStyle/>
          <a:p>
            <a:r>
              <a:rPr lang="en-IN" sz="2400" b="1" dirty="0">
                <a:solidFill>
                  <a:srgbClr val="C00000"/>
                </a:solidFill>
                <a:latin typeface="Arial Narrow" pitchFamily="34" charset="0"/>
              </a:rPr>
              <a:t>The intellect perceives differences and understands reality in terms of mutually exclusive opposites. </a:t>
            </a:r>
            <a:r>
              <a:rPr lang="en-IN" sz="2400" b="1" dirty="0" smtClean="0">
                <a:solidFill>
                  <a:srgbClr val="C00000"/>
                </a:solidFill>
                <a:latin typeface="Arial Narrow" pitchFamily="34" charset="0"/>
              </a:rPr>
              <a:t>Intuition </a:t>
            </a:r>
            <a:r>
              <a:rPr lang="en-IN" sz="2400" b="1" dirty="0">
                <a:solidFill>
                  <a:srgbClr val="C00000"/>
                </a:solidFill>
                <a:latin typeface="Arial Narrow" pitchFamily="34" charset="0"/>
              </a:rPr>
              <a:t>focuses on interconnections and relationship and the underlying unity that connects everything together.</a:t>
            </a:r>
          </a:p>
          <a:p>
            <a:r>
              <a:rPr lang="en-IN" sz="2400" b="1" dirty="0">
                <a:solidFill>
                  <a:srgbClr val="008A3E"/>
                </a:solidFill>
                <a:latin typeface="Arial Narrow" pitchFamily="34" charset="0"/>
              </a:rPr>
              <a:t>Mind discovers finite laws and limits. Intuition uncovers the realm of Infinite potential where nothing is impossible. Future science will one day discover that Infinity is a practical concept</a:t>
            </a:r>
          </a:p>
          <a:p>
            <a:r>
              <a:rPr lang="en-IN" sz="2400" b="1" dirty="0">
                <a:solidFill>
                  <a:schemeClr val="accent5">
                    <a:lumMod val="75000"/>
                  </a:schemeClr>
                </a:solidFill>
                <a:latin typeface="Arial Narrow" pitchFamily="34" charset="0"/>
              </a:rPr>
              <a:t>Mind discovers patterns of similarity and repetition in human history. Intuition perceives the underlying evolution of consciousness that is gradually emerging.</a:t>
            </a:r>
          </a:p>
          <a:p>
            <a:r>
              <a:rPr lang="en-IN" sz="2400" b="1" dirty="0">
                <a:solidFill>
                  <a:schemeClr val="tx1">
                    <a:lumMod val="75000"/>
                    <a:lumOff val="25000"/>
                  </a:schemeClr>
                </a:solidFill>
                <a:latin typeface="Arial Narrow" pitchFamily="34" charset="0"/>
              </a:rPr>
              <a:t>Ideas are the highest truth accessible to mind and it discovers that all mental truths are relative. Intuition affirms the truth of universal and eternal Values.</a:t>
            </a:r>
            <a:endParaRPr lang="en-IN" b="1" dirty="0">
              <a:solidFill>
                <a:schemeClr val="tx1">
                  <a:lumMod val="75000"/>
                  <a:lumOff val="25000"/>
                </a:schemeClr>
              </a:solidFill>
              <a:latin typeface="Arial Narrow" pitchFamily="34" charset="0"/>
            </a:endParaRPr>
          </a:p>
        </p:txBody>
      </p:sp>
      <p:sp>
        <p:nvSpPr>
          <p:cNvPr id="4" name="Slide Number Placeholder 3"/>
          <p:cNvSpPr>
            <a:spLocks noGrp="1"/>
          </p:cNvSpPr>
          <p:nvPr>
            <p:ph type="sldNum" sz="quarter" idx="12"/>
          </p:nvPr>
        </p:nvSpPr>
        <p:spPr>
          <a:xfrm>
            <a:off x="6457950" y="6356351"/>
            <a:ext cx="2057400" cy="365125"/>
          </a:xfrm>
        </p:spPr>
        <p:txBody>
          <a:bodyPr/>
          <a:lstStyle/>
          <a:p>
            <a:fld id="{959D5F5B-9345-46EB-B215-2F32E7534365}" type="slidenum">
              <a:rPr lang="en-IN" smtClean="0"/>
              <a:t>37</a:t>
            </a:fld>
            <a:endParaRPr lang="en-IN"/>
          </a:p>
        </p:txBody>
      </p:sp>
    </p:spTree>
    <p:extLst>
      <p:ext uri="{BB962C8B-B14F-4D97-AF65-F5344CB8AC3E}">
        <p14:creationId xmlns:p14="http://schemas.microsoft.com/office/powerpoint/2010/main" val="1844051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4127"/>
          </a:xfrm>
          <a:solidFill>
            <a:schemeClr val="accent5">
              <a:lumMod val="75000"/>
            </a:schemeClr>
          </a:solidFill>
          <a:scene3d>
            <a:camera prst="orthographicFront"/>
            <a:lightRig rig="threePt" dir="t"/>
          </a:scene3d>
          <a:sp3d>
            <a:bevelT w="152400" h="50800" prst="softRound"/>
          </a:sp3d>
        </p:spPr>
        <p:txBody>
          <a:bodyPr/>
          <a:lstStyle/>
          <a:p>
            <a:pPr algn="ctr"/>
            <a:r>
              <a:rPr lang="en-US" b="1" i="0" u="none" strike="noStrike" baseline="0" dirty="0" smtClean="0">
                <a:solidFill>
                  <a:schemeClr val="bg1"/>
                </a:solidFill>
                <a:latin typeface="Times New Roman" panose="02020603050405020304" pitchFamily="18" charset="0"/>
              </a:rPr>
              <a:t>Knowledge for Accomplishment </a:t>
            </a:r>
          </a:p>
        </p:txBody>
      </p:sp>
      <p:sp>
        <p:nvSpPr>
          <p:cNvPr id="3" name="Text Placeholder 2"/>
          <p:cNvSpPr>
            <a:spLocks noGrp="1"/>
          </p:cNvSpPr>
          <p:nvPr>
            <p:ph type="body" idx="1"/>
          </p:nvPr>
        </p:nvSpPr>
        <p:spPr>
          <a:xfrm>
            <a:off x="628650" y="1355745"/>
            <a:ext cx="7886700" cy="3431410"/>
          </a:xfrm>
        </p:spPr>
        <p:txBody>
          <a:bodyPr>
            <a:noAutofit/>
          </a:bodyPr>
          <a:lstStyle/>
          <a:p>
            <a:r>
              <a:rPr lang="en-IN" b="1" i="0" u="none" strike="noStrike" baseline="0" dirty="0" smtClean="0">
                <a:solidFill>
                  <a:schemeClr val="accent5">
                    <a:lumMod val="50000"/>
                  </a:schemeClr>
                </a:solidFill>
              </a:rPr>
              <a:t>Do not place faith in the mind’s externalized way of seeing</a:t>
            </a:r>
          </a:p>
          <a:p>
            <a:r>
              <a:rPr lang="en-IN" b="1" i="0" u="none" strike="noStrike" baseline="0" dirty="0" smtClean="0">
                <a:solidFill>
                  <a:schemeClr val="accent5">
                    <a:lumMod val="50000"/>
                  </a:schemeClr>
                </a:solidFill>
              </a:rPr>
              <a:t>Consider other points of view, rather than judging solely by one’s own standard  </a:t>
            </a:r>
          </a:p>
          <a:p>
            <a:r>
              <a:rPr lang="en-IN" b="1" i="0" u="none" strike="noStrike" baseline="0" dirty="0" smtClean="0">
                <a:solidFill>
                  <a:schemeClr val="accent5">
                    <a:lumMod val="50000"/>
                  </a:schemeClr>
                </a:solidFill>
              </a:rPr>
              <a:t>Always remember that we do not know </a:t>
            </a:r>
          </a:p>
          <a:p>
            <a:r>
              <a:rPr lang="en-IN" b="1" i="0" u="none" strike="noStrike" baseline="0" dirty="0" smtClean="0">
                <a:solidFill>
                  <a:schemeClr val="accent5">
                    <a:lumMod val="50000"/>
                  </a:schemeClr>
                </a:solidFill>
              </a:rPr>
              <a:t>Consider the whole, not merely the parts</a:t>
            </a:r>
          </a:p>
          <a:p>
            <a:r>
              <a:rPr lang="en-IN" b="1" i="0" u="none" strike="noStrike" baseline="0" dirty="0" smtClean="0">
                <a:solidFill>
                  <a:schemeClr val="accent5">
                    <a:lumMod val="50000"/>
                  </a:schemeClr>
                </a:solidFill>
              </a:rPr>
              <a:t>Do not judge the future from the past</a:t>
            </a:r>
          </a:p>
          <a:p>
            <a:r>
              <a:rPr lang="en-IN" b="1" i="0" u="none" strike="noStrike" baseline="0" dirty="0" smtClean="0">
                <a:solidFill>
                  <a:schemeClr val="accent5">
                    <a:lumMod val="50000"/>
                  </a:schemeClr>
                </a:solidFill>
              </a:rPr>
              <a:t>Give greater importance to intangible than material factors</a:t>
            </a:r>
          </a:p>
        </p:txBody>
      </p:sp>
      <p:sp>
        <p:nvSpPr>
          <p:cNvPr id="4" name="Slide Number Placeholder 3"/>
          <p:cNvSpPr>
            <a:spLocks noGrp="1"/>
          </p:cNvSpPr>
          <p:nvPr>
            <p:ph type="sldNum" sz="quarter" idx="12"/>
          </p:nvPr>
        </p:nvSpPr>
        <p:spPr/>
        <p:txBody>
          <a:bodyPr/>
          <a:lstStyle/>
          <a:p>
            <a:fld id="{959D5F5B-9345-46EB-B215-2F32E7534365}" type="slidenum">
              <a:rPr lang="en-IN" smtClean="0"/>
              <a:t>38</a:t>
            </a:fld>
            <a:endParaRPr lang="en-IN"/>
          </a:p>
        </p:txBody>
      </p:sp>
      <p:sp>
        <p:nvSpPr>
          <p:cNvPr id="6" name="TextBox 5"/>
          <p:cNvSpPr txBox="1"/>
          <p:nvPr/>
        </p:nvSpPr>
        <p:spPr>
          <a:xfrm>
            <a:off x="568887" y="5678059"/>
            <a:ext cx="7714507" cy="830997"/>
          </a:xfrm>
          <a:prstGeom prst="rect">
            <a:avLst/>
          </a:prstGeom>
          <a:solidFill>
            <a:srgbClr val="C00000"/>
          </a:solidFill>
          <a:ln w="38100">
            <a:solidFill>
              <a:srgbClr val="C00000"/>
            </a:solidFill>
          </a:ln>
          <a:scene3d>
            <a:camera prst="orthographicFront"/>
            <a:lightRig rig="threePt" dir="t"/>
          </a:scene3d>
          <a:sp3d>
            <a:bevelT w="152400" h="50800" prst="softRound"/>
          </a:sp3d>
        </p:spPr>
        <p:txBody>
          <a:bodyPr wrap="square" rtlCol="0">
            <a:spAutoFit/>
          </a:bodyPr>
          <a:lstStyle/>
          <a:p>
            <a:pPr algn="ctr"/>
            <a:r>
              <a:rPr lang="en-IN" sz="2400" b="1" dirty="0">
                <a:solidFill>
                  <a:schemeClr val="bg1"/>
                </a:solidFill>
              </a:rPr>
              <a:t>“You can become whatever you believe you can become” </a:t>
            </a:r>
            <a:endParaRPr lang="en-IN" sz="2400" b="1" dirty="0" smtClean="0">
              <a:solidFill>
                <a:schemeClr val="bg1"/>
              </a:solidFill>
            </a:endParaRPr>
          </a:p>
          <a:p>
            <a:pPr algn="r"/>
            <a:r>
              <a:rPr lang="en-IN" sz="2400" b="1" dirty="0" smtClean="0">
                <a:solidFill>
                  <a:schemeClr val="bg1"/>
                </a:solidFill>
              </a:rPr>
              <a:t>– </a:t>
            </a:r>
            <a:r>
              <a:rPr lang="en-IN" sz="2400" b="1" dirty="0">
                <a:solidFill>
                  <a:schemeClr val="bg1"/>
                </a:solidFill>
              </a:rPr>
              <a:t>Bhagavad Gita</a:t>
            </a:r>
          </a:p>
        </p:txBody>
      </p:sp>
    </p:spTree>
    <p:extLst>
      <p:ext uri="{BB962C8B-B14F-4D97-AF65-F5344CB8AC3E}">
        <p14:creationId xmlns:p14="http://schemas.microsoft.com/office/powerpoint/2010/main" val="3470107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2"/>
          </p:nvPr>
        </p:nvSpPr>
        <p:spPr/>
        <p:txBody>
          <a:bodyPr/>
          <a:lstStyle/>
          <a:p>
            <a:fld id="{959D5F5B-9345-46EB-B215-2F32E7534365}" type="slidenum">
              <a:rPr lang="en-IN" smtClean="0"/>
              <a:t>39</a:t>
            </a:fld>
            <a:endParaRPr lang="en-IN"/>
          </a:p>
        </p:txBody>
      </p:sp>
    </p:spTree>
    <p:extLst>
      <p:ext uri="{BB962C8B-B14F-4D97-AF65-F5344CB8AC3E}">
        <p14:creationId xmlns:p14="http://schemas.microsoft.com/office/powerpoint/2010/main" val="324074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16" y="365126"/>
            <a:ext cx="7886700" cy="982411"/>
          </a:xfrm>
          <a:solidFill>
            <a:srgbClr val="006C00"/>
          </a:solidFill>
          <a:scene3d>
            <a:camera prst="orthographicFront"/>
            <a:lightRig rig="threePt" dir="t"/>
          </a:scene3d>
          <a:sp3d>
            <a:bevelT w="152400" h="50800" prst="softRound"/>
          </a:sp3d>
        </p:spPr>
        <p:txBody>
          <a:bodyPr>
            <a:normAutofit/>
          </a:bodyPr>
          <a:lstStyle/>
          <a:p>
            <a:pPr algn="ctr"/>
            <a:r>
              <a:rPr lang="en-US" sz="4800" b="1" i="0" u="none" strike="noStrike" baseline="0" dirty="0" smtClean="0">
                <a:solidFill>
                  <a:schemeClr val="bg1"/>
                </a:solidFill>
                <a:latin typeface="Times New Roman" panose="02020603050405020304" pitchFamily="18" charset="0"/>
              </a:rPr>
              <a:t>Human Ignorance</a:t>
            </a:r>
          </a:p>
        </p:txBody>
      </p:sp>
      <p:sp>
        <p:nvSpPr>
          <p:cNvPr id="3" name="Text Placeholder 2"/>
          <p:cNvSpPr>
            <a:spLocks noGrp="1"/>
          </p:cNvSpPr>
          <p:nvPr>
            <p:ph type="body" idx="1"/>
          </p:nvPr>
        </p:nvSpPr>
        <p:spPr>
          <a:xfrm>
            <a:off x="628650" y="3465094"/>
            <a:ext cx="7886700" cy="2923673"/>
          </a:xfrm>
          <a:ln w="38100">
            <a:solidFill>
              <a:srgbClr val="006C00"/>
            </a:solidFill>
          </a:ln>
        </p:spPr>
        <p:txBody>
          <a:bodyPr>
            <a:normAutofit/>
          </a:bodyPr>
          <a:lstStyle/>
          <a:p>
            <a:pPr marL="0" indent="0" algn="ctr">
              <a:buNone/>
            </a:pPr>
            <a:r>
              <a:rPr lang="en-IN" sz="3200" b="1" dirty="0">
                <a:solidFill>
                  <a:srgbClr val="006C00"/>
                </a:solidFill>
                <a:latin typeface="Times New Roman" panose="02020603050405020304" pitchFamily="18" charset="0"/>
              </a:rPr>
              <a:t>Act V, Scene I</a:t>
            </a:r>
            <a:endParaRPr lang="en-IN" sz="3200" b="1" i="0" u="none" strike="noStrike" baseline="0" dirty="0" smtClean="0">
              <a:solidFill>
                <a:srgbClr val="006C00"/>
              </a:solidFill>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959D5F5B-9345-46EB-B215-2F32E7534365}" type="slidenum">
              <a:rPr lang="en-IN" smtClean="0"/>
              <a:t>4</a:t>
            </a:fld>
            <a:endParaRPr lang="en-I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046" y="3950173"/>
            <a:ext cx="22479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046" y="3950173"/>
            <a:ext cx="1859254" cy="2306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4038599"/>
            <a:ext cx="1708485" cy="21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Alternate Process 4"/>
          <p:cNvSpPr/>
          <p:nvPr/>
        </p:nvSpPr>
        <p:spPr>
          <a:xfrm>
            <a:off x="685799" y="1540042"/>
            <a:ext cx="4235117" cy="1756611"/>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t>Achievements </a:t>
            </a:r>
            <a:r>
              <a:rPr lang="en-IN" sz="2400" b="1" dirty="0"/>
              <a:t>of our science are all the more remarkable when you consider how ignorant we actually are</a:t>
            </a:r>
          </a:p>
        </p:txBody>
      </p:sp>
      <p:sp>
        <p:nvSpPr>
          <p:cNvPr id="9" name="Flowchart: Alternate Process 8"/>
          <p:cNvSpPr/>
          <p:nvPr/>
        </p:nvSpPr>
        <p:spPr>
          <a:xfrm>
            <a:off x="5229725" y="1540042"/>
            <a:ext cx="3332747" cy="1756611"/>
          </a:xfrm>
          <a:prstGeom prst="flowChartAlternate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latin typeface="Times New Roman" panose="02020603050405020304" pitchFamily="18" charset="0"/>
              </a:rPr>
              <a:t>Our ignorance arises from the fundamental nature of mind</a:t>
            </a:r>
          </a:p>
        </p:txBody>
      </p:sp>
    </p:spTree>
    <p:extLst>
      <p:ext uri="{BB962C8B-B14F-4D97-AF65-F5344CB8AC3E}">
        <p14:creationId xmlns:p14="http://schemas.microsoft.com/office/powerpoint/2010/main" val="1790309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625642" y="336884"/>
            <a:ext cx="7909761" cy="1227221"/>
          </a:xfrm>
          <a:prstGeom prst="flowChartAlternateProcess">
            <a:avLst/>
          </a:prstGeom>
          <a:solidFill>
            <a:srgbClr val="6241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628650" y="365126"/>
            <a:ext cx="7886700" cy="1198979"/>
          </a:xfrm>
        </p:spPr>
        <p:txBody>
          <a:bodyPr>
            <a:noAutofit/>
          </a:bodyPr>
          <a:lstStyle/>
          <a:p>
            <a:pPr algn="ctr"/>
            <a:r>
              <a:rPr lang="en-IN" b="1" i="0" u="none" strike="noStrike" baseline="0" dirty="0" smtClean="0">
                <a:solidFill>
                  <a:schemeClr val="bg1"/>
                </a:solidFill>
                <a:latin typeface="Times New Roman" panose="02020603050405020304" pitchFamily="18" charset="0"/>
              </a:rPr>
              <a:t>Early estimation of the Steamship</a:t>
            </a:r>
          </a:p>
        </p:txBody>
      </p:sp>
      <p:sp>
        <p:nvSpPr>
          <p:cNvPr id="3" name="Text Placeholder 2"/>
          <p:cNvSpPr>
            <a:spLocks noGrp="1"/>
          </p:cNvSpPr>
          <p:nvPr>
            <p:ph type="body" idx="1"/>
          </p:nvPr>
        </p:nvSpPr>
        <p:spPr>
          <a:xfrm>
            <a:off x="628650" y="1657177"/>
            <a:ext cx="7886700" cy="4351338"/>
          </a:xfrm>
        </p:spPr>
        <p:txBody>
          <a:bodyPr/>
          <a:lstStyle/>
          <a:p>
            <a:pPr marL="0" indent="0" algn="just">
              <a:buNone/>
            </a:pPr>
            <a:r>
              <a:rPr lang="en-IN" sz="3000" b="1" i="1" u="none" strike="noStrike" baseline="0" dirty="0" smtClean="0">
                <a:solidFill>
                  <a:schemeClr val="tx1">
                    <a:lumMod val="75000"/>
                    <a:lumOff val="25000"/>
                  </a:schemeClr>
                </a:solidFill>
              </a:rPr>
              <a:t>“How, sir, would you make a ship sail against the wind and currents by lighting a bonfire under her deck? I pray you, excuse me, I have not the time to listen to such nonsense.” </a:t>
            </a:r>
          </a:p>
          <a:p>
            <a:pPr marL="0" indent="0" algn="r">
              <a:buNone/>
            </a:pPr>
            <a:r>
              <a:rPr lang="en-IN" b="1" i="0" u="none" strike="noStrike" baseline="0" dirty="0" smtClean="0">
                <a:solidFill>
                  <a:schemeClr val="tx1">
                    <a:lumMod val="75000"/>
                    <a:lumOff val="25000"/>
                  </a:schemeClr>
                </a:solidFill>
              </a:rPr>
              <a:t>– Napoleon</a:t>
            </a:r>
            <a:r>
              <a:rPr lang="en-IN" b="1" i="0" u="none" strike="noStrike" baseline="0" dirty="0" smtClean="0">
                <a:latin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959D5F5B-9345-46EB-B215-2F32E7534365}" type="slidenum">
              <a:rPr lang="en-IN" smtClean="0"/>
              <a:t>5</a:t>
            </a:fld>
            <a:endParaRPr lang="en-IN" dirty="0"/>
          </a:p>
        </p:txBody>
      </p:sp>
      <p:grpSp>
        <p:nvGrpSpPr>
          <p:cNvPr id="6" name="Group 5"/>
          <p:cNvGrpSpPr/>
          <p:nvPr/>
        </p:nvGrpSpPr>
        <p:grpSpPr>
          <a:xfrm>
            <a:off x="949203" y="3864233"/>
            <a:ext cx="7412744" cy="2468132"/>
            <a:chOff x="949203" y="3587497"/>
            <a:chExt cx="7412744" cy="246813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03" y="3587497"/>
              <a:ext cx="3261849" cy="246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685" y="3614868"/>
              <a:ext cx="3910262" cy="24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99467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4285"/>
          </a:xfrm>
          <a:solidFill>
            <a:srgbClr val="DA0049"/>
          </a:solidFill>
        </p:spPr>
        <p:txBody>
          <a:bodyPr/>
          <a:lstStyle/>
          <a:p>
            <a:pPr algn="ctr"/>
            <a:r>
              <a:rPr lang="en-US" b="1" i="0" u="none" strike="noStrike" baseline="0" dirty="0" smtClean="0">
                <a:solidFill>
                  <a:schemeClr val="bg1"/>
                </a:solidFill>
                <a:latin typeface="Times New Roman" panose="02020603050405020304" pitchFamily="18" charset="0"/>
              </a:rPr>
              <a:t>Future of the Railways </a:t>
            </a:r>
          </a:p>
        </p:txBody>
      </p:sp>
      <p:sp>
        <p:nvSpPr>
          <p:cNvPr id="3" name="Text Placeholder 2"/>
          <p:cNvSpPr>
            <a:spLocks noGrp="1"/>
          </p:cNvSpPr>
          <p:nvPr>
            <p:ph type="body" idx="1"/>
          </p:nvPr>
        </p:nvSpPr>
        <p:spPr>
          <a:xfrm>
            <a:off x="664745" y="1596597"/>
            <a:ext cx="5579644" cy="2713997"/>
          </a:xfrm>
        </p:spPr>
        <p:txBody>
          <a:bodyPr>
            <a:normAutofit/>
          </a:bodyPr>
          <a:lstStyle/>
          <a:p>
            <a:pPr marL="0" lvl="1" indent="0">
              <a:spcBef>
                <a:spcPts val="1000"/>
              </a:spcBef>
              <a:buNone/>
            </a:pPr>
            <a:r>
              <a:rPr lang="en-IN" sz="3200" b="1" i="1" dirty="0"/>
              <a:t>“Rail travel at high speed is not possible because passengers, unable to breathe, would die of asphyxia.”</a:t>
            </a:r>
            <a:r>
              <a:rPr lang="en-IN" sz="3200" b="1" dirty="0"/>
              <a:t> </a:t>
            </a:r>
            <a:endParaRPr lang="en-US" sz="2000" b="1" dirty="0" smtClean="0"/>
          </a:p>
          <a:p>
            <a:pPr marL="0" lvl="1" indent="0" algn="r">
              <a:spcBef>
                <a:spcPts val="1000"/>
              </a:spcBef>
              <a:buNone/>
            </a:pPr>
            <a:r>
              <a:rPr lang="en-IN" sz="2800" b="1" dirty="0" smtClean="0"/>
              <a:t>— </a:t>
            </a:r>
            <a:r>
              <a:rPr lang="en-IN" b="1" dirty="0"/>
              <a:t>Dionysius </a:t>
            </a:r>
            <a:r>
              <a:rPr lang="en-IN" b="1" dirty="0" smtClean="0"/>
              <a:t>Lardner</a:t>
            </a:r>
            <a:r>
              <a:rPr lang="en-IN" sz="2800" b="1" dirty="0" smtClean="0"/>
              <a:t> </a:t>
            </a:r>
            <a:br>
              <a:rPr lang="en-IN" sz="2800" b="1" dirty="0" smtClean="0"/>
            </a:br>
            <a:r>
              <a:rPr lang="en-IN" b="1" dirty="0" smtClean="0"/>
              <a:t>Science </a:t>
            </a:r>
            <a:r>
              <a:rPr lang="en-IN" b="1" dirty="0"/>
              <a:t>writer and </a:t>
            </a:r>
            <a:r>
              <a:rPr lang="en-IN" b="1" dirty="0" smtClean="0"/>
              <a:t>Academic </a:t>
            </a:r>
            <a:r>
              <a:rPr lang="en-IN" b="1" dirty="0"/>
              <a:t>(1828</a:t>
            </a:r>
            <a:r>
              <a:rPr lang="en-IN" sz="2000" b="1" dirty="0"/>
              <a:t>)</a:t>
            </a:r>
          </a:p>
          <a:p>
            <a:endParaRPr lang="en-IN" dirty="0"/>
          </a:p>
        </p:txBody>
      </p:sp>
      <p:sp>
        <p:nvSpPr>
          <p:cNvPr id="4" name="Slide Number Placeholder 3"/>
          <p:cNvSpPr>
            <a:spLocks noGrp="1"/>
          </p:cNvSpPr>
          <p:nvPr>
            <p:ph type="sldNum" sz="quarter" idx="12"/>
          </p:nvPr>
        </p:nvSpPr>
        <p:spPr/>
        <p:txBody>
          <a:bodyPr/>
          <a:lstStyle/>
          <a:p>
            <a:fld id="{959D5F5B-9345-46EB-B215-2F32E7534365}" type="slidenum">
              <a:rPr lang="en-IN" smtClean="0"/>
              <a:t>6</a:t>
            </a:fld>
            <a:endParaRPr lang="en-I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919" y="1524000"/>
            <a:ext cx="2132597" cy="278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80" y="4563258"/>
            <a:ext cx="2981604" cy="189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559" y="4547174"/>
            <a:ext cx="3493040" cy="192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14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8348"/>
          </a:xfrm>
          <a:solidFill>
            <a:schemeClr val="accent1">
              <a:lumMod val="75000"/>
            </a:schemeClr>
          </a:solidFill>
        </p:spPr>
        <p:txBody>
          <a:bodyPr>
            <a:normAutofit/>
          </a:bodyPr>
          <a:lstStyle/>
          <a:p>
            <a:pPr algn="ctr"/>
            <a:r>
              <a:rPr lang="en-US" sz="5400" b="1" i="0" u="none" strike="noStrike" baseline="0" dirty="0" smtClean="0">
                <a:solidFill>
                  <a:schemeClr val="bg1"/>
                </a:solidFill>
                <a:latin typeface="Times New Roman" panose="02020603050405020304" pitchFamily="18" charset="0"/>
              </a:rPr>
              <a:t>Telephone </a:t>
            </a:r>
          </a:p>
        </p:txBody>
      </p:sp>
      <p:sp>
        <p:nvSpPr>
          <p:cNvPr id="3" name="Text Placeholder 2"/>
          <p:cNvSpPr>
            <a:spLocks noGrp="1"/>
          </p:cNvSpPr>
          <p:nvPr>
            <p:ph type="body" idx="1"/>
          </p:nvPr>
        </p:nvSpPr>
        <p:spPr>
          <a:xfrm>
            <a:off x="3862137" y="1538290"/>
            <a:ext cx="4653213" cy="2465337"/>
          </a:xfrm>
          <a:solidFill>
            <a:schemeClr val="accent1">
              <a:lumMod val="50000"/>
            </a:schemeClr>
          </a:solidFill>
          <a:ln w="38100">
            <a:solidFill>
              <a:schemeClr val="accent1">
                <a:lumMod val="75000"/>
              </a:schemeClr>
            </a:solidFill>
          </a:ln>
          <a:scene3d>
            <a:camera prst="orthographicFront"/>
            <a:lightRig rig="threePt" dir="t"/>
          </a:scene3d>
          <a:sp3d>
            <a:bevelT w="165100" prst="coolSlant"/>
          </a:sp3d>
        </p:spPr>
        <p:txBody>
          <a:bodyPr>
            <a:noAutofit/>
          </a:bodyPr>
          <a:lstStyle/>
          <a:p>
            <a:pPr marL="0" indent="0" algn="ctr">
              <a:buNone/>
            </a:pPr>
            <a:r>
              <a:rPr lang="en-IN" sz="2600" b="1" i="1" u="none" strike="noStrike" baseline="0" dirty="0" smtClean="0">
                <a:solidFill>
                  <a:schemeClr val="bg1"/>
                </a:solidFill>
              </a:rPr>
              <a:t>“This 'telephone' has too many shortcomings to be seriously considered as a means of communication. The device is inherently of no value to us."</a:t>
            </a:r>
            <a:r>
              <a:rPr lang="en-IN" sz="2600" b="1" i="0" u="none" strike="noStrike" baseline="0" dirty="0" smtClean="0">
                <a:solidFill>
                  <a:schemeClr val="bg1"/>
                </a:solidFill>
              </a:rPr>
              <a:t> </a:t>
            </a:r>
          </a:p>
          <a:p>
            <a:pPr marL="0" indent="0" algn="r">
              <a:buNone/>
            </a:pPr>
            <a:r>
              <a:rPr lang="en-IN" sz="2000" b="1" i="0" u="none" strike="noStrike" baseline="0" dirty="0" smtClean="0">
                <a:solidFill>
                  <a:schemeClr val="bg1"/>
                </a:solidFill>
              </a:rPr>
              <a:t>– Western Union Internal Memo (1876)</a:t>
            </a:r>
          </a:p>
        </p:txBody>
      </p:sp>
      <p:sp>
        <p:nvSpPr>
          <p:cNvPr id="4" name="Slide Number Placeholder 3"/>
          <p:cNvSpPr>
            <a:spLocks noGrp="1"/>
          </p:cNvSpPr>
          <p:nvPr>
            <p:ph type="sldNum" sz="quarter" idx="12"/>
          </p:nvPr>
        </p:nvSpPr>
        <p:spPr/>
        <p:txBody>
          <a:bodyPr/>
          <a:lstStyle/>
          <a:p>
            <a:fld id="{959D5F5B-9345-46EB-B215-2F32E7534365}" type="slidenum">
              <a:rPr lang="en-IN" smtClean="0"/>
              <a:t>7</a:t>
            </a:fld>
            <a:endParaRPr lang="en-I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500" y="1538290"/>
            <a:ext cx="2932195" cy="24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397" y="4105120"/>
            <a:ext cx="1714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2"/>
          <p:cNvSpPr txBox="1">
            <a:spLocks/>
          </p:cNvSpPr>
          <p:nvPr/>
        </p:nvSpPr>
        <p:spPr>
          <a:xfrm>
            <a:off x="742450" y="4156027"/>
            <a:ext cx="4653213" cy="2465337"/>
          </a:xfrm>
          <a:prstGeom prst="rect">
            <a:avLst/>
          </a:prstGeom>
          <a:solidFill>
            <a:schemeClr val="accent2">
              <a:lumMod val="20000"/>
              <a:lumOff val="80000"/>
            </a:schemeClr>
          </a:solidFill>
          <a:ln w="38100">
            <a:solidFill>
              <a:srgbClr val="624120"/>
            </a:solidFill>
          </a:ln>
          <a:scene3d>
            <a:camera prst="orthographicFront"/>
            <a:lightRig rig="threePt" dir="t"/>
          </a:scene3d>
          <a:sp3d>
            <a:bevelT w="165100" prst="coolSlant"/>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2600" b="1" i="1" dirty="0">
                <a:solidFill>
                  <a:srgbClr val="624120"/>
                </a:solidFill>
              </a:rPr>
              <a:t>“The Americans have need of the telephone, but we do not. We have plenty of messenger boys</a:t>
            </a:r>
            <a:r>
              <a:rPr lang="en-IN" sz="2600" b="1" i="1" dirty="0" smtClean="0">
                <a:solidFill>
                  <a:srgbClr val="624120"/>
                </a:solidFill>
              </a:rPr>
              <a:t>.”</a:t>
            </a:r>
          </a:p>
          <a:p>
            <a:pPr marL="0" indent="0" algn="r">
              <a:buNone/>
            </a:pPr>
            <a:r>
              <a:rPr lang="en-IN" sz="2000" b="1" dirty="0">
                <a:solidFill>
                  <a:srgbClr val="624120"/>
                </a:solidFill>
              </a:rPr>
              <a:t>– Sir William </a:t>
            </a:r>
            <a:r>
              <a:rPr lang="en-IN" sz="2000" b="1" dirty="0" err="1" smtClean="0">
                <a:solidFill>
                  <a:srgbClr val="624120"/>
                </a:solidFill>
              </a:rPr>
              <a:t>Preece</a:t>
            </a:r>
            <a:r>
              <a:rPr lang="en-IN" sz="2000" b="1" dirty="0" smtClean="0">
                <a:solidFill>
                  <a:srgbClr val="624120"/>
                </a:solidFill>
              </a:rPr>
              <a:t/>
            </a:r>
            <a:br>
              <a:rPr lang="en-IN" sz="2000" b="1" dirty="0" smtClean="0">
                <a:solidFill>
                  <a:srgbClr val="624120"/>
                </a:solidFill>
              </a:rPr>
            </a:br>
            <a:r>
              <a:rPr lang="en-IN" sz="2000" b="1" dirty="0" smtClean="0">
                <a:solidFill>
                  <a:srgbClr val="624120"/>
                </a:solidFill>
              </a:rPr>
              <a:t> Chief Engineer </a:t>
            </a:r>
            <a:r>
              <a:rPr lang="en-IN" sz="2000" b="1" dirty="0">
                <a:solidFill>
                  <a:srgbClr val="624120"/>
                </a:solidFill>
              </a:rPr>
              <a:t>of the British Post Office (1878)</a:t>
            </a:r>
            <a:endParaRPr lang="en-IN" sz="2000" b="1" dirty="0" smtClean="0">
              <a:solidFill>
                <a:srgbClr val="624120"/>
              </a:solidFill>
            </a:endParaRPr>
          </a:p>
        </p:txBody>
      </p:sp>
    </p:spTree>
    <p:extLst>
      <p:ext uri="{BB962C8B-B14F-4D97-AF65-F5344CB8AC3E}">
        <p14:creationId xmlns:p14="http://schemas.microsoft.com/office/powerpoint/2010/main" val="647441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3137"/>
            <a:ext cx="7886700" cy="1082842"/>
          </a:xfrm>
          <a:solidFill>
            <a:schemeClr val="accent6">
              <a:lumMod val="75000"/>
            </a:schemeClr>
          </a:solidFill>
        </p:spPr>
        <p:txBody>
          <a:bodyPr>
            <a:normAutofit/>
          </a:bodyPr>
          <a:lstStyle/>
          <a:p>
            <a:pPr algn="ctr"/>
            <a:r>
              <a:rPr lang="en-US" sz="4800" b="1" i="0" u="none" strike="noStrike" baseline="0" dirty="0" smtClean="0">
                <a:solidFill>
                  <a:schemeClr val="bg1"/>
                </a:solidFill>
                <a:latin typeface="Times New Roman" panose="02020603050405020304" pitchFamily="18" charset="0"/>
              </a:rPr>
              <a:t>Discovery of X-rays </a:t>
            </a:r>
          </a:p>
        </p:txBody>
      </p:sp>
      <p:sp>
        <p:nvSpPr>
          <p:cNvPr id="3" name="Text Placeholder 2"/>
          <p:cNvSpPr>
            <a:spLocks noGrp="1"/>
          </p:cNvSpPr>
          <p:nvPr>
            <p:ph type="body" idx="1"/>
          </p:nvPr>
        </p:nvSpPr>
        <p:spPr>
          <a:xfrm>
            <a:off x="628650" y="1648326"/>
            <a:ext cx="7805487" cy="1203157"/>
          </a:xfrm>
        </p:spPr>
        <p:txBody>
          <a:bodyPr>
            <a:normAutofit fontScale="85000" lnSpcReduction="20000"/>
          </a:bodyPr>
          <a:lstStyle/>
          <a:p>
            <a:pPr marL="0" indent="0" algn="ctr">
              <a:buNone/>
            </a:pPr>
            <a:r>
              <a:rPr lang="en-IN" sz="5100" b="1" i="1" dirty="0">
                <a:solidFill>
                  <a:srgbClr val="C10764"/>
                </a:solidFill>
              </a:rPr>
              <a:t>“X-rays will prove to be a hoax.”</a:t>
            </a:r>
            <a:r>
              <a:rPr lang="en-IN" b="1" dirty="0">
                <a:solidFill>
                  <a:srgbClr val="C10764"/>
                </a:solidFill>
              </a:rPr>
              <a:t> </a:t>
            </a:r>
            <a:endParaRPr lang="en-IN" b="1" dirty="0" smtClean="0">
              <a:solidFill>
                <a:srgbClr val="C10764"/>
              </a:solidFill>
            </a:endParaRPr>
          </a:p>
          <a:p>
            <a:pPr marL="0" indent="0" algn="r">
              <a:buNone/>
            </a:pPr>
            <a:r>
              <a:rPr lang="en-IN" b="1" dirty="0" smtClean="0">
                <a:solidFill>
                  <a:schemeClr val="accent6">
                    <a:lumMod val="75000"/>
                  </a:schemeClr>
                </a:solidFill>
              </a:rPr>
              <a:t>– </a:t>
            </a:r>
            <a:r>
              <a:rPr lang="en-IN" b="1" dirty="0">
                <a:solidFill>
                  <a:schemeClr val="accent6">
                    <a:lumMod val="75000"/>
                  </a:schemeClr>
                </a:solidFill>
              </a:rPr>
              <a:t>Lord </a:t>
            </a:r>
            <a:r>
              <a:rPr lang="en-IN" b="1" dirty="0" smtClean="0">
                <a:solidFill>
                  <a:schemeClr val="accent6">
                    <a:lumMod val="75000"/>
                  </a:schemeClr>
                </a:solidFill>
              </a:rPr>
              <a:t>Kelvin</a:t>
            </a:r>
            <a:br>
              <a:rPr lang="en-IN" b="1" dirty="0" smtClean="0">
                <a:solidFill>
                  <a:schemeClr val="accent6">
                    <a:lumMod val="75000"/>
                  </a:schemeClr>
                </a:solidFill>
              </a:rPr>
            </a:br>
            <a:r>
              <a:rPr lang="en-IN" b="1" dirty="0" smtClean="0">
                <a:solidFill>
                  <a:schemeClr val="accent6">
                    <a:lumMod val="75000"/>
                  </a:schemeClr>
                </a:solidFill>
              </a:rPr>
              <a:t>President </a:t>
            </a:r>
            <a:r>
              <a:rPr lang="en-IN" b="1" dirty="0">
                <a:solidFill>
                  <a:schemeClr val="accent6">
                    <a:lumMod val="75000"/>
                  </a:schemeClr>
                </a:solidFill>
              </a:rPr>
              <a:t>of the Royal Society (1883)</a:t>
            </a:r>
          </a:p>
          <a:p>
            <a:endParaRPr lang="en-IN" dirty="0"/>
          </a:p>
        </p:txBody>
      </p:sp>
      <p:sp>
        <p:nvSpPr>
          <p:cNvPr id="4" name="Slide Number Placeholder 3"/>
          <p:cNvSpPr>
            <a:spLocks noGrp="1"/>
          </p:cNvSpPr>
          <p:nvPr>
            <p:ph type="sldNum" sz="quarter" idx="12"/>
          </p:nvPr>
        </p:nvSpPr>
        <p:spPr/>
        <p:txBody>
          <a:bodyPr/>
          <a:lstStyle/>
          <a:p>
            <a:fld id="{959D5F5B-9345-46EB-B215-2F32E7534365}" type="slidenum">
              <a:rPr lang="en-IN" smtClean="0"/>
              <a:t>8</a:t>
            </a:fld>
            <a:endParaRPr lang="en-IN"/>
          </a:p>
        </p:txBody>
      </p:sp>
      <p:grpSp>
        <p:nvGrpSpPr>
          <p:cNvPr id="5" name="Group 4"/>
          <p:cNvGrpSpPr/>
          <p:nvPr/>
        </p:nvGrpSpPr>
        <p:grpSpPr>
          <a:xfrm>
            <a:off x="925438" y="3046256"/>
            <a:ext cx="7183854" cy="3195137"/>
            <a:chOff x="696830" y="2817648"/>
            <a:chExt cx="7183854" cy="3195137"/>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30" y="2817648"/>
              <a:ext cx="4260182" cy="319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465" y="2817648"/>
              <a:ext cx="2551219" cy="319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99808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26" y="365126"/>
            <a:ext cx="7319566" cy="693653"/>
          </a:xfrm>
          <a:solidFill>
            <a:srgbClr val="E66914"/>
          </a:solidFill>
          <a:effectLst>
            <a:glow rad="63500">
              <a:schemeClr val="accent2">
                <a:satMod val="175000"/>
                <a:alpha val="40000"/>
              </a:schemeClr>
            </a:glow>
          </a:effectLst>
          <a:scene3d>
            <a:camera prst="orthographicFront"/>
            <a:lightRig rig="threePt" dir="t"/>
          </a:scene3d>
          <a:sp3d>
            <a:bevelT w="152400" h="50800" prst="softRound"/>
          </a:sp3d>
        </p:spPr>
        <p:txBody>
          <a:bodyPr>
            <a:normAutofit fontScale="90000"/>
          </a:bodyPr>
          <a:lstStyle/>
          <a:p>
            <a:pPr algn="ctr"/>
            <a:r>
              <a:rPr lang="en-US" sz="4900" b="1" i="0" u="none" strike="noStrike" baseline="0" dirty="0" smtClean="0">
                <a:solidFill>
                  <a:schemeClr val="bg1"/>
                </a:solidFill>
                <a:latin typeface="Times New Roman" panose="02020603050405020304" pitchFamily="18" charset="0"/>
              </a:rPr>
              <a:t>Inventions</a:t>
            </a:r>
            <a:r>
              <a:rPr lang="en-US" b="1" i="0" u="none" strike="noStrike" baseline="0" dirty="0" smtClean="0">
                <a:solidFill>
                  <a:srgbClr val="2E74B5"/>
                </a:solidFill>
                <a:latin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959D5F5B-9345-46EB-B215-2F32E7534365}" type="slidenum">
              <a:rPr lang="en-IN" smtClean="0"/>
              <a:t>9</a:t>
            </a:fld>
            <a:endParaRPr lang="en-IN"/>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26" y="1121273"/>
            <a:ext cx="7319566" cy="514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3770" y="4503302"/>
            <a:ext cx="1697077" cy="154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94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1201</TotalTime>
  <Words>1645</Words>
  <Application>Microsoft Office PowerPoint</Application>
  <PresentationFormat>On-screen Show (4:3)</PresentationFormat>
  <Paragraphs>207</Paragraphs>
  <Slides>39</Slides>
  <Notes>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Ways of Knowing</vt:lpstr>
      <vt:lpstr>Human Capacity for Knowledge</vt:lpstr>
      <vt:lpstr>Knowledge is Power </vt:lpstr>
      <vt:lpstr>Human Ignorance</vt:lpstr>
      <vt:lpstr>Early estimation of the Steamship</vt:lpstr>
      <vt:lpstr>Future of the Railways </vt:lpstr>
      <vt:lpstr>Telephone </vt:lpstr>
      <vt:lpstr>Discovery of X-rays </vt:lpstr>
      <vt:lpstr>Inventions </vt:lpstr>
      <vt:lpstr>Automobile </vt:lpstr>
      <vt:lpstr>Nuclear Energy</vt:lpstr>
      <vt:lpstr>Television</vt:lpstr>
      <vt:lpstr>Beatles</vt:lpstr>
      <vt:lpstr>Future of Computer </vt:lpstr>
      <vt:lpstr>Internet </vt:lpstr>
      <vt:lpstr>Apple </vt:lpstr>
      <vt:lpstr>PowerPoint Presentation</vt:lpstr>
      <vt:lpstr>PowerPoint Presentation</vt:lpstr>
      <vt:lpstr>2008 Financial Crisis </vt:lpstr>
      <vt:lpstr>What is the source &amp; nature of our colossal capacity for Ignorance?</vt:lpstr>
      <vt:lpstr>The Double Wall of Ignorance </vt:lpstr>
      <vt:lpstr>Ignorance of ourselves</vt:lpstr>
      <vt:lpstr>Ignorance in Space </vt:lpstr>
      <vt:lpstr>Ignorance in Time </vt:lpstr>
      <vt:lpstr>Ignorance of the Future</vt:lpstr>
      <vt:lpstr>Appearances can be deceiving </vt:lpstr>
      <vt:lpstr>Higher Mental Processes </vt:lpstr>
      <vt:lpstr>Divide and Conquer</vt:lpstr>
      <vt:lpstr>Physicalism </vt:lpstr>
      <vt:lpstr>Mechanism</vt:lpstr>
      <vt:lpstr>Great Divorce: Mind &amp; Matter</vt:lpstr>
      <vt:lpstr> “The Whole is Greater than the Sum of its Parts”</vt:lpstr>
      <vt:lpstr>Contradictions are Complements</vt:lpstr>
      <vt:lpstr>Knowledge is to know that the Opposite of every truth is true</vt:lpstr>
      <vt:lpstr>Insight and Intuition </vt:lpstr>
      <vt:lpstr>Einstein on Intuition</vt:lpstr>
      <vt:lpstr>Mental &amp; Intuitive Knowledge</vt:lpstr>
      <vt:lpstr>Knowledge for Accomplishment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IA-17 Ways of Knowing --  GJ</dc:title>
  <dc:creator>Garry Jacobs</dc:creator>
  <cp:lastModifiedBy>Ranganayaki Somaskandan</cp:lastModifiedBy>
  <cp:revision>80</cp:revision>
  <dcterms:created xsi:type="dcterms:W3CDTF">2014-08-18T15:58:37Z</dcterms:created>
  <dcterms:modified xsi:type="dcterms:W3CDTF">2014-09-08T13:16:50Z</dcterms:modified>
</cp:coreProperties>
</file>