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45" r:id="rId2"/>
    <p:sldId id="344" r:id="rId3"/>
    <p:sldId id="327" r:id="rId4"/>
    <p:sldId id="292" r:id="rId5"/>
    <p:sldId id="314" r:id="rId6"/>
    <p:sldId id="346" r:id="rId7"/>
    <p:sldId id="330" r:id="rId8"/>
    <p:sldId id="337" r:id="rId9"/>
    <p:sldId id="336" r:id="rId10"/>
    <p:sldId id="338" r:id="rId11"/>
    <p:sldId id="319" r:id="rId12"/>
    <p:sldId id="340" r:id="rId13"/>
    <p:sldId id="318" r:id="rId14"/>
    <p:sldId id="335" r:id="rId15"/>
    <p:sldId id="321" r:id="rId16"/>
    <p:sldId id="334" r:id="rId17"/>
    <p:sldId id="317" r:id="rId18"/>
    <p:sldId id="297" r:id="rId19"/>
    <p:sldId id="331" r:id="rId20"/>
    <p:sldId id="332" r:id="rId21"/>
    <p:sldId id="339" r:id="rId22"/>
    <p:sldId id="320" r:id="rId23"/>
    <p:sldId id="315" r:id="rId24"/>
    <p:sldId id="323" r:id="rId25"/>
    <p:sldId id="313" r:id="rId26"/>
    <p:sldId id="322" r:id="rId27"/>
    <p:sldId id="324" r:id="rId28"/>
    <p:sldId id="325" r:id="rId29"/>
    <p:sldId id="294" r:id="rId30"/>
    <p:sldId id="329" r:id="rId31"/>
    <p:sldId id="299" r:id="rId32"/>
    <p:sldId id="291" r:id="rId33"/>
    <p:sldId id="304" r:id="rId34"/>
    <p:sldId id="306" r:id="rId35"/>
    <p:sldId id="311" r:id="rId36"/>
    <p:sldId id="307" r:id="rId37"/>
    <p:sldId id="308" r:id="rId38"/>
    <p:sldId id="310" r:id="rId39"/>
    <p:sldId id="343" r:id="rId4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63" autoAdjust="0"/>
    <p:restoredTop sz="94660"/>
  </p:normalViewPr>
  <p:slideViewPr>
    <p:cSldViewPr>
      <p:cViewPr>
        <p:scale>
          <a:sx n="70" d="100"/>
          <a:sy n="70" d="100"/>
        </p:scale>
        <p:origin x="-1404" y="-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36169AD5-3949-49CA-8C30-ED3987EACAE9}" type="datetimeFigureOut">
              <a:rPr lang="en-US"/>
              <a:pPr>
                <a:defRPr/>
              </a:pPr>
              <a:t>3/30/2015</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F822ED0E-6222-475D-B32C-5FBFF21B88FC}" type="slidenum">
              <a:rPr lang="en-US"/>
              <a:pPr>
                <a:defRPr/>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DAAC5A0-C20F-446D-90C0-96240BED34CF}" type="datetimeFigureOut">
              <a:rPr lang="en-US"/>
              <a:pPr>
                <a:defRPr/>
              </a:pPr>
              <a:t>3/30/2015</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20B4D36-7DF4-4355-8173-757642220ECB}" type="slidenum">
              <a:rPr lang="en-US"/>
              <a:pPr>
                <a:defRPr/>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4529729-4109-4726-B597-D29259396438}" type="datetimeFigureOut">
              <a:rPr lang="en-US"/>
              <a:pPr>
                <a:defRPr/>
              </a:pPr>
              <a:t>3/30/2015</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831ECA0-5C9C-4B19-97B7-1458FAE758D1}" type="slidenum">
              <a:rPr lang="en-US"/>
              <a:pPr>
                <a:defRPr/>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C860BEC-E634-4B05-B0EA-55693B6B5FA3}" type="datetimeFigureOut">
              <a:rPr lang="en-US"/>
              <a:pPr>
                <a:defRPr/>
              </a:pPr>
              <a:t>3/30/2015</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43C5F23-96FD-4000-8E50-F1EF5E1690C4}" type="slidenum">
              <a:rPr lang="en-US"/>
              <a:pPr>
                <a:defRPr/>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0B695B7-D2BE-40FF-B928-6B735437DECD}" type="datetimeFigureOut">
              <a:rPr lang="en-US"/>
              <a:pPr>
                <a:defRPr/>
              </a:pPr>
              <a:t>3/30/2015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5153C9-0655-4A5E-BD01-F54E395EC669}" type="slidenum">
              <a:rPr lang="en-US"/>
              <a:pPr>
                <a:defRPr/>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A4C29BD-01BD-4662-BCF5-6587E68A9608}" type="datetimeFigureOut">
              <a:rPr lang="en-US"/>
              <a:pPr>
                <a:defRPr/>
              </a:pPr>
              <a:t>3/30/2015</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3EC070A4-7353-4E97-A8F3-D7041060977B}" type="slidenum">
              <a:rPr lang="en-US"/>
              <a:pPr>
                <a:defRPr/>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853A02C3-B368-4F38-B566-84B340D340AB}" type="datetimeFigureOut">
              <a:rPr lang="en-US"/>
              <a:pPr>
                <a:defRPr/>
              </a:pPr>
              <a:t>3/30/2015</a:t>
            </a:fld>
            <a:endParaRPr lang="en-US" dirty="0"/>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D707DEFC-D869-42C4-824F-B06AE36E1D10}" type="slidenum">
              <a:rPr lang="en-US"/>
              <a:pPr>
                <a:defRPr/>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8396EF79-A9C9-4F83-BC79-596E24EBFF45}" type="datetimeFigureOut">
              <a:rPr lang="en-US"/>
              <a:pPr>
                <a:defRPr/>
              </a:pPr>
              <a:t>3/30/2015</a:t>
            </a:fld>
            <a:endParaRPr lang="en-US" dirty="0"/>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4EE5DCE5-9F3C-4BA3-8652-EF9D13CC0B11}" type="slidenum">
              <a:rPr lang="en-US"/>
              <a:pPr>
                <a:defRPr/>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BB79E366-9CD9-4355-A364-115703963659}" type="datetimeFigureOut">
              <a:rPr lang="en-US"/>
              <a:pPr>
                <a:defRPr/>
              </a:pPr>
              <a:t>3/30/2015</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36EBD474-7DB7-4910-B0DA-293725419DD9}" type="slidenum">
              <a:rPr lang="en-US"/>
              <a:pPr>
                <a:defRPr/>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8268071-0675-4E79-942A-397A7BA5B6FB}" type="datetimeFigureOut">
              <a:rPr lang="en-US"/>
              <a:pPr>
                <a:defRPr/>
              </a:pPr>
              <a:t>3/30/2015</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292D6755-D5AF-47C2-9094-D71BC48E8983}" type="slidenum">
              <a:rPr lang="en-US"/>
              <a:pPr>
                <a:defRPr/>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25469AF5-631C-46E3-BA27-55E64A0C0094}" type="datetimeFigureOut">
              <a:rPr lang="en-US"/>
              <a:pPr>
                <a:defRPr/>
              </a:pPr>
              <a:t>3/30/2015</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E3B225A5-771A-4D05-89EB-723F8364C299}"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altLang="it-IT"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it-IT" smtClean="0"/>
              <a:t>Click to edit Master text styles</a:t>
            </a:r>
          </a:p>
          <a:p>
            <a:pPr lvl="1"/>
            <a:r>
              <a:rPr lang="en-US" altLang="it-IT" smtClean="0"/>
              <a:t>Second level</a:t>
            </a:r>
          </a:p>
          <a:p>
            <a:pPr lvl="2"/>
            <a:r>
              <a:rPr lang="en-US" altLang="it-IT" smtClean="0"/>
              <a:t>Third level</a:t>
            </a:r>
          </a:p>
          <a:p>
            <a:pPr lvl="3"/>
            <a:r>
              <a:rPr lang="en-US" altLang="it-IT" smtClean="0"/>
              <a:t>Fourth level</a:t>
            </a:r>
          </a:p>
          <a:p>
            <a:pPr lvl="4"/>
            <a:r>
              <a:rPr lang="en-US" altLang="it-IT"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C100606C-8950-449F-9B3F-15FDB2D0CC23}" type="datetimeFigureOut">
              <a:rPr lang="en-US"/>
              <a:pPr>
                <a:defRPr/>
              </a:pPr>
              <a:t>3/30/2015</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6C84E4C6-321C-4B1F-83BF-3C311E88C5E2}" type="slidenum">
              <a:rPr lang="en-US"/>
              <a:pPr>
                <a:defRPr/>
              </a:pPr>
              <a:t>‹N›</a:t>
            </a:fld>
            <a:endParaRPr lang="en-US" dirty="0"/>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66" r:id="rId8"/>
    <p:sldLayoutId id="2147483674" r:id="rId9"/>
    <p:sldLayoutId id="2147483665" r:id="rId10"/>
    <p:sldLayoutId id="2147483664"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zucconi@worldacademy.org" TargetMode="External"/><Relationship Id="rId2" Type="http://schemas.openxmlformats.org/officeDocument/2006/relationships/hyperlink" Target="mailto:azucconi@iacp.it" TargetMode="Externa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hyperlink" Target="mailto:azucconi@iacp.it" TargetMode="External"/><Relationship Id="rId2" Type="http://schemas.openxmlformats.org/officeDocument/2006/relationships/hyperlink" Target="http://www.iacp.it/" TargetMode="Externa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Placeholder 2"/>
          <p:cNvSpPr>
            <a:spLocks noGrp="1"/>
          </p:cNvSpPr>
          <p:nvPr>
            <p:ph type="body" idx="4294967295"/>
          </p:nvPr>
        </p:nvSpPr>
        <p:spPr>
          <a:xfrm>
            <a:off x="457200" y="152400"/>
            <a:ext cx="8305800" cy="6172200"/>
          </a:xfrm>
        </p:spPr>
        <p:txBody>
          <a:bodyPr lIns="45720" rIns="45720"/>
          <a:lstStyle/>
          <a:p>
            <a:pPr marR="0" algn="ctr" eaLnBrk="1" hangingPunct="1">
              <a:lnSpc>
                <a:spcPct val="80000"/>
              </a:lnSpc>
              <a:buNone/>
            </a:pPr>
            <a:endParaRPr lang="en-GB" sz="4000" b="1" dirty="0" smtClean="0"/>
          </a:p>
          <a:p>
            <a:pPr marR="0" algn="ctr" eaLnBrk="1" hangingPunct="1">
              <a:lnSpc>
                <a:spcPct val="80000"/>
              </a:lnSpc>
              <a:buNone/>
            </a:pPr>
            <a:r>
              <a:rPr lang="en-GB" sz="4000" b="1" dirty="0" smtClean="0"/>
              <a:t>The Mind of the Leader</a:t>
            </a:r>
          </a:p>
          <a:p>
            <a:pPr marR="0" algn="ctr" eaLnBrk="1" hangingPunct="1">
              <a:lnSpc>
                <a:spcPct val="80000"/>
              </a:lnSpc>
              <a:buNone/>
            </a:pPr>
            <a:r>
              <a:rPr lang="en-US" sz="2400" b="1" dirty="0" smtClean="0">
                <a:solidFill>
                  <a:schemeClr val="bg1"/>
                </a:solidFill>
              </a:rPr>
              <a:t>Post Graduate Course in Effective Leadership</a:t>
            </a:r>
            <a:endParaRPr lang="en-GB" sz="2400" b="1" dirty="0" smtClean="0"/>
          </a:p>
          <a:p>
            <a:pPr marR="0" algn="ctr" eaLnBrk="1" hangingPunct="1">
              <a:lnSpc>
                <a:spcPct val="80000"/>
              </a:lnSpc>
            </a:pPr>
            <a:endParaRPr lang="en-GB" sz="2400" b="1" dirty="0" smtClean="0">
              <a:solidFill>
                <a:schemeClr val="bg1"/>
              </a:solidFill>
            </a:endParaRPr>
          </a:p>
          <a:p>
            <a:pPr marR="0" algn="ctr" eaLnBrk="1" hangingPunct="1">
              <a:buNone/>
            </a:pPr>
            <a:r>
              <a:rPr lang="en-US" altLang="it-IT" sz="2400" b="1" dirty="0" smtClean="0"/>
              <a:t>Alberto </a:t>
            </a:r>
            <a:r>
              <a:rPr lang="en-US" altLang="it-IT" sz="2400" b="1" dirty="0" err="1" smtClean="0"/>
              <a:t>Zucconi</a:t>
            </a:r>
            <a:r>
              <a:rPr lang="en-US" altLang="it-IT" sz="2400" b="1" dirty="0" smtClean="0"/>
              <a:t> </a:t>
            </a:r>
          </a:p>
          <a:p>
            <a:pPr marR="0" algn="ctr" eaLnBrk="1" hangingPunct="1">
              <a:buNone/>
            </a:pPr>
            <a:r>
              <a:rPr lang="en-US" altLang="it-IT" sz="2400" b="1" dirty="0" smtClean="0"/>
              <a:t>World Academy of Art and Science (WAAS)</a:t>
            </a:r>
          </a:p>
          <a:p>
            <a:pPr marR="0" algn="ctr" eaLnBrk="1" hangingPunct="1">
              <a:buNone/>
            </a:pPr>
            <a:r>
              <a:rPr lang="en-US" altLang="it-IT" sz="2400" b="1" dirty="0" smtClean="0"/>
              <a:t>World University Consortium (WUC)</a:t>
            </a:r>
          </a:p>
          <a:p>
            <a:pPr marR="0" algn="ctr" eaLnBrk="1" hangingPunct="1">
              <a:buNone/>
            </a:pPr>
            <a:r>
              <a:rPr lang="en-US" altLang="it-IT" sz="2400" b="1" dirty="0" smtClean="0"/>
              <a:t>Person Centered Approach Institute (IACP) </a:t>
            </a:r>
          </a:p>
          <a:p>
            <a:pPr marR="0" algn="ctr" eaLnBrk="1" hangingPunct="1">
              <a:buNone/>
            </a:pPr>
            <a:r>
              <a:rPr lang="en-US" altLang="it-IT" sz="2400" b="1" dirty="0" smtClean="0">
                <a:hlinkClick r:id="rId2"/>
              </a:rPr>
              <a:t>azucconi@iacp.it</a:t>
            </a:r>
            <a:endParaRPr lang="en-US" altLang="it-IT" sz="2400" b="1" dirty="0" smtClean="0"/>
          </a:p>
          <a:p>
            <a:pPr marR="0" algn="ctr" eaLnBrk="1" hangingPunct="1">
              <a:buNone/>
            </a:pPr>
            <a:r>
              <a:rPr lang="en-US" altLang="it-IT" sz="2400" b="1" dirty="0" smtClean="0">
                <a:hlinkClick r:id="rId3"/>
              </a:rPr>
              <a:t>azucconi@worldacademy.org</a:t>
            </a:r>
            <a:endParaRPr lang="en-US" altLang="it-IT" sz="2400" b="1" dirty="0" smtClean="0"/>
          </a:p>
          <a:p>
            <a:pPr marR="0" algn="ctr" eaLnBrk="1" hangingPunct="1"/>
            <a:endParaRPr lang="en-US" altLang="it-IT" sz="2400" b="1" dirty="0" smtClean="0"/>
          </a:p>
          <a:p>
            <a:pPr marR="0" algn="ctr" eaLnBrk="1" hangingPunct="1"/>
            <a:endParaRPr lang="en-US" altLang="it-IT" sz="2400" b="1" dirty="0" smtClean="0"/>
          </a:p>
          <a:p>
            <a:pPr marR="0" algn="ctr" eaLnBrk="1" hangingPunct="1">
              <a:lnSpc>
                <a:spcPct val="80000"/>
              </a:lnSpc>
              <a:buNone/>
            </a:pPr>
            <a:r>
              <a:rPr lang="en-US" altLang="it-IT" sz="2400" b="1" i="1" dirty="0" smtClean="0">
                <a:solidFill>
                  <a:schemeClr val="bg1"/>
                </a:solidFill>
                <a:latin typeface="Constantia" pitchFamily="18" charset="0"/>
              </a:rPr>
              <a:t>Inter- University Centre (IUC),  March 31-April  3, 2015 , Dubrovnik, Slovenia</a:t>
            </a:r>
          </a:p>
          <a:p>
            <a:pPr marL="0" indent="0" algn="ctr" eaLnBrk="1" hangingPunct="1">
              <a:buFont typeface="Wingdings 2" pitchFamily="18" charset="2"/>
              <a:buNone/>
            </a:pPr>
            <a:endParaRPr lang="en-US" altLang="it-IT" sz="4800" dirty="0" smtClean="0">
              <a:cs typeface="Arial" charset="0"/>
            </a:endParaRPr>
          </a:p>
        </p:txBody>
      </p:sp>
      <p:grpSp>
        <p:nvGrpSpPr>
          <p:cNvPr id="2" name="Group 4"/>
          <p:cNvGrpSpPr>
            <a:grpSpLocks/>
          </p:cNvGrpSpPr>
          <p:nvPr/>
        </p:nvGrpSpPr>
        <p:grpSpPr bwMode="auto">
          <a:xfrm>
            <a:off x="0" y="6211888"/>
            <a:ext cx="9144000" cy="722312"/>
            <a:chOff x="0" y="6172200"/>
            <a:chExt cx="9144000" cy="722531"/>
          </a:xfrm>
        </p:grpSpPr>
        <p:sp>
          <p:nvSpPr>
            <p:cNvPr id="6" name="Rectangle 5"/>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26628" name="Picture 6"/>
            <p:cNvPicPr>
              <a:picLocks noChangeAspect="1" noChangeArrowheads="1"/>
            </p:cNvPicPr>
            <p:nvPr/>
          </p:nvPicPr>
          <p:blipFill>
            <a:blip r:embed="rId4"/>
            <a:srcRect/>
            <a:stretch>
              <a:fillRect/>
            </a:stretch>
          </p:blipFill>
          <p:spPr bwMode="auto">
            <a:xfrm>
              <a:off x="6405728" y="6326187"/>
              <a:ext cx="2717800" cy="377825"/>
            </a:xfrm>
            <a:prstGeom prst="rect">
              <a:avLst/>
            </a:prstGeom>
            <a:noFill/>
            <a:ln w="9525">
              <a:noFill/>
              <a:miter lim="800000"/>
              <a:headEnd/>
              <a:tailEnd/>
            </a:ln>
          </p:spPr>
        </p:pic>
        <p:pic>
          <p:nvPicPr>
            <p:cNvPr id="26629" name="Picture 7"/>
            <p:cNvPicPr>
              <a:picLocks noChangeAspect="1"/>
            </p:cNvPicPr>
            <p:nvPr/>
          </p:nvPicPr>
          <p:blipFill>
            <a:blip r:embed="rId5"/>
            <a:srcRect/>
            <a:stretch>
              <a:fillRect/>
            </a:stretch>
          </p:blipFill>
          <p:spPr bwMode="auto">
            <a:xfrm>
              <a:off x="152400" y="6217427"/>
              <a:ext cx="608030" cy="595345"/>
            </a:xfrm>
            <a:prstGeom prst="rect">
              <a:avLst/>
            </a:prstGeom>
            <a:noFill/>
            <a:ln w="9525">
              <a:noFill/>
              <a:miter lim="800000"/>
              <a:headEnd/>
              <a:tailEnd/>
            </a:ln>
          </p:spPr>
        </p:pic>
        <p:sp>
          <p:nvSpPr>
            <p:cNvPr id="9" name="TextBox 8"/>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Academy of Art and Science</a:t>
              </a:r>
              <a:endParaRPr lang="en-GB" sz="1200" b="1" dirty="0">
                <a:solidFill>
                  <a:schemeClr val="bg1"/>
                </a:solidFill>
                <a:latin typeface="+mn-lt"/>
              </a:endParaRPr>
            </a:p>
          </p:txBody>
        </p:sp>
        <p:sp>
          <p:nvSpPr>
            <p:cNvPr id="10" name="TextBox 9"/>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University Consortium</a:t>
              </a:r>
              <a:endParaRPr lang="en-GB" sz="1200" b="1" dirty="0">
                <a:solidFill>
                  <a:schemeClr val="bg1"/>
                </a:solidFill>
                <a:latin typeface="+mn-lt"/>
              </a:endParaRPr>
            </a:p>
          </p:txBody>
        </p:sp>
        <p:pic>
          <p:nvPicPr>
            <p:cNvPr id="26632" name="Picture 10"/>
            <p:cNvPicPr>
              <a:picLocks noChangeAspect="1"/>
            </p:cNvPicPr>
            <p:nvPr/>
          </p:nvPicPr>
          <p:blipFill>
            <a:blip r:embed="rId6"/>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testo 2"/>
          <p:cNvSpPr>
            <a:spLocks noGrp="1"/>
          </p:cNvSpPr>
          <p:nvPr>
            <p:ph type="body" idx="1"/>
          </p:nvPr>
        </p:nvSpPr>
        <p:spPr>
          <a:xfrm>
            <a:off x="533400" y="381000"/>
            <a:ext cx="8004175" cy="6248400"/>
          </a:xfrm>
        </p:spPr>
        <p:txBody>
          <a:bodyPr/>
          <a:lstStyle/>
          <a:p>
            <a:r>
              <a:rPr lang="en-US" sz="2400" b="1" dirty="0" smtClean="0">
                <a:solidFill>
                  <a:srgbClr val="FFFF00"/>
                </a:solidFill>
              </a:rPr>
              <a:t>DISFUNCTIONAL LEADERS</a:t>
            </a:r>
          </a:p>
          <a:p>
            <a:pPr>
              <a:buFont typeface="Arial" pitchFamily="34" charset="0"/>
              <a:buChar char="•"/>
            </a:pPr>
            <a:r>
              <a:rPr lang="en-US" sz="2400" b="1" dirty="0" smtClean="0"/>
              <a:t>Glibness/Superficial charm</a:t>
            </a:r>
          </a:p>
          <a:p>
            <a:pPr>
              <a:buFont typeface="Arial" pitchFamily="34" charset="0"/>
              <a:buChar char="•"/>
            </a:pPr>
            <a:r>
              <a:rPr lang="en-US" sz="2400" b="1" dirty="0" smtClean="0"/>
              <a:t>Manipulative and cunning</a:t>
            </a:r>
          </a:p>
          <a:p>
            <a:pPr>
              <a:buFont typeface="Arial" pitchFamily="34" charset="0"/>
              <a:buChar char="•"/>
            </a:pPr>
            <a:r>
              <a:rPr lang="en-US" sz="2400" b="1" dirty="0" smtClean="0"/>
              <a:t>Grandiose sense of Self</a:t>
            </a:r>
          </a:p>
          <a:p>
            <a:pPr>
              <a:buFont typeface="Arial" pitchFamily="34" charset="0"/>
              <a:buChar char="•"/>
            </a:pPr>
            <a:r>
              <a:rPr lang="en-US" sz="2400" b="1" dirty="0" smtClean="0"/>
              <a:t>Pathological lying</a:t>
            </a:r>
          </a:p>
          <a:p>
            <a:pPr>
              <a:buFont typeface="Arial" pitchFamily="34" charset="0"/>
              <a:buChar char="•"/>
            </a:pPr>
            <a:r>
              <a:rPr lang="en-US" sz="2400" b="1" dirty="0" smtClean="0"/>
              <a:t> Shallow emotions</a:t>
            </a:r>
            <a:endParaRPr lang="en-US" sz="2400" dirty="0" smtClean="0"/>
          </a:p>
          <a:p>
            <a:pPr>
              <a:buFont typeface="Arial" pitchFamily="34" charset="0"/>
              <a:buChar char="•"/>
            </a:pPr>
            <a:r>
              <a:rPr lang="en-US" sz="2400" b="1" dirty="0" smtClean="0"/>
              <a:t> Incapacity for love</a:t>
            </a:r>
            <a:endParaRPr lang="en-US" sz="2400" dirty="0" smtClean="0"/>
          </a:p>
          <a:p>
            <a:pPr>
              <a:buFont typeface="Arial" pitchFamily="34" charset="0"/>
              <a:buChar char="•"/>
            </a:pPr>
            <a:r>
              <a:rPr lang="en-US" sz="2400" b="1" dirty="0" smtClean="0"/>
              <a:t>Need for stimulation</a:t>
            </a:r>
          </a:p>
          <a:p>
            <a:pPr>
              <a:buFont typeface="Arial" pitchFamily="34" charset="0"/>
              <a:buChar char="•"/>
            </a:pPr>
            <a:r>
              <a:rPr lang="en-US" sz="2400" b="1" dirty="0" smtClean="0"/>
              <a:t>Callousness, lack of empathy</a:t>
            </a:r>
          </a:p>
          <a:p>
            <a:pPr>
              <a:buFont typeface="Arial" pitchFamily="34" charset="0"/>
              <a:buChar char="•"/>
            </a:pPr>
            <a:r>
              <a:rPr lang="en-US" sz="2400" b="1" dirty="0" smtClean="0"/>
              <a:t>Irresponsibility/unreliability</a:t>
            </a:r>
          </a:p>
          <a:p>
            <a:pPr>
              <a:buFont typeface="Arial" pitchFamily="34" charset="0"/>
              <a:buChar char="•"/>
            </a:pPr>
            <a:r>
              <a:rPr lang="en-US" sz="2400" b="1" dirty="0" smtClean="0"/>
              <a:t>Developmental problems, juvenile delinquency</a:t>
            </a:r>
          </a:p>
          <a:p>
            <a:pPr>
              <a:buFont typeface="Arial" pitchFamily="34" charset="0"/>
              <a:buChar char="•"/>
            </a:pPr>
            <a:r>
              <a:rPr lang="en-US" sz="2400" b="1" dirty="0" smtClean="0"/>
              <a:t>Promiscuous sexual behaviors</a:t>
            </a:r>
            <a:endParaRPr lang="en-US" sz="2400" dirty="0" smtClean="0"/>
          </a:p>
          <a:p>
            <a:pPr>
              <a:buFont typeface="Arial" pitchFamily="34" charset="0"/>
              <a:buChar char="•"/>
            </a:pPr>
            <a:r>
              <a:rPr lang="en-US" sz="2400" b="1" dirty="0" smtClean="0"/>
              <a:t>Parasitic lifestyle</a:t>
            </a:r>
            <a:endParaRPr lang="en-US" sz="2400" dirty="0" smtClean="0"/>
          </a:p>
          <a:p>
            <a:pPr>
              <a:buFont typeface="Arial" pitchFamily="34" charset="0"/>
              <a:buChar char="•"/>
            </a:pPr>
            <a:r>
              <a:rPr lang="en-US" sz="2400" b="1" dirty="0" smtClean="0"/>
              <a:t> Criminal versatility</a:t>
            </a:r>
            <a:endParaRPr lang="en-US" sz="2400" dirty="0" smtClean="0"/>
          </a:p>
          <a:p>
            <a:pPr marL="365125" lvl="2"/>
            <a:endParaRPr lang="it-IT" sz="3600" b="1"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testo 2"/>
          <p:cNvSpPr>
            <a:spLocks noGrp="1"/>
          </p:cNvSpPr>
          <p:nvPr>
            <p:ph type="body" idx="1"/>
          </p:nvPr>
        </p:nvSpPr>
        <p:spPr>
          <a:xfrm>
            <a:off x="530225" y="685800"/>
            <a:ext cx="8004175" cy="5791200"/>
          </a:xfrm>
        </p:spPr>
        <p:txBody>
          <a:bodyPr/>
          <a:lstStyle/>
          <a:p>
            <a:r>
              <a:rPr lang="en-GB" sz="3200" dirty="0" smtClean="0"/>
              <a:t>The narcissistic leader  promotes  a personality cult, almost a new religion with  rituals, temples, worship and mythology. </a:t>
            </a:r>
            <a:endParaRPr lang="en-GB" sz="2800" dirty="0" smtClean="0"/>
          </a:p>
          <a:p>
            <a:endParaRPr lang="en-GB" sz="1000" dirty="0" smtClean="0"/>
          </a:p>
          <a:p>
            <a:r>
              <a:rPr lang="en-GB" sz="3200" dirty="0" smtClean="0"/>
              <a:t>Many narcissistic and psychopathic leaders are the hostages of self-imposed rigid ideologies. </a:t>
            </a:r>
          </a:p>
          <a:p>
            <a:r>
              <a:rPr lang="en-GB" sz="3200" dirty="0" smtClean="0"/>
              <a:t>The narcissistic leader lacks empathy  for their subjects  that are considered just a tool to be manipulated or sacrificed in order to reach  the leader  inflated and grandiose destiny</a:t>
            </a:r>
            <a:endParaRPr lang="en-GB"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testo 2"/>
          <p:cNvSpPr>
            <a:spLocks noGrp="1"/>
          </p:cNvSpPr>
          <p:nvPr>
            <p:ph type="body" idx="1"/>
          </p:nvPr>
        </p:nvSpPr>
        <p:spPr>
          <a:xfrm>
            <a:off x="530225" y="228600"/>
            <a:ext cx="8004175" cy="6400800"/>
          </a:xfrm>
        </p:spPr>
        <p:txBody>
          <a:bodyPr/>
          <a:lstStyle/>
          <a:p>
            <a:pPr marL="365125" lvl="2"/>
            <a:r>
              <a:rPr lang="en-US" sz="3600" dirty="0" smtClean="0"/>
              <a:t> </a:t>
            </a:r>
            <a:r>
              <a:rPr lang="en-US" sz="2800" dirty="0" err="1" smtClean="0">
                <a:solidFill>
                  <a:srgbClr val="FFFF00"/>
                </a:solidFill>
              </a:rPr>
              <a:t>Gustave</a:t>
            </a:r>
            <a:r>
              <a:rPr lang="en-US" sz="2800" dirty="0" smtClean="0">
                <a:solidFill>
                  <a:srgbClr val="FFFF00"/>
                </a:solidFill>
              </a:rPr>
              <a:t> Le Bon </a:t>
            </a:r>
            <a:r>
              <a:rPr lang="en-US" sz="2800" dirty="0" smtClean="0"/>
              <a:t>(1895) affirms that leaders are often people so driven by ideological faith they have almost lost the instinct for self-preservation. This ideological zeal enables them to appeal to the base instincts of followers who, through faith, may follow their leader along a path of self-destruction. Ideology is the tool used by despots to gain and retain power. Through ideology, the tyrant expresses his narcissism and creates solidarity with followers. </a:t>
            </a:r>
          </a:p>
          <a:p>
            <a:pPr marL="365125" lvl="2"/>
            <a:r>
              <a:rPr lang="en-US" sz="2800" dirty="0" smtClean="0">
                <a:solidFill>
                  <a:srgbClr val="FFFF00"/>
                </a:solidFill>
              </a:rPr>
              <a:t>Erich Fromm </a:t>
            </a:r>
            <a:r>
              <a:rPr lang="en-US" sz="2800" dirty="0" smtClean="0"/>
              <a:t>(1941),  suggests that people may be attracted to totalitarian leadership as a way to escape the anxiety associated with the fear of making a bad choice. </a:t>
            </a:r>
            <a:br>
              <a:rPr lang="en-US" sz="2800" dirty="0" smtClean="0"/>
            </a:br>
            <a:endParaRPr lang="it-IT" sz="3600" b="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testo 2"/>
          <p:cNvSpPr>
            <a:spLocks noGrp="1"/>
          </p:cNvSpPr>
          <p:nvPr>
            <p:ph type="body" idx="1"/>
          </p:nvPr>
        </p:nvSpPr>
        <p:spPr>
          <a:xfrm>
            <a:off x="530225" y="609600"/>
            <a:ext cx="8004175" cy="6019800"/>
          </a:xfrm>
        </p:spPr>
        <p:txBody>
          <a:bodyPr/>
          <a:lstStyle/>
          <a:p>
            <a:r>
              <a:rPr lang="en-GB" sz="2400" dirty="0" smtClean="0"/>
              <a:t>This is precisely the source of the fascination with </a:t>
            </a:r>
            <a:r>
              <a:rPr lang="en-GB" sz="2400" dirty="0" smtClean="0">
                <a:solidFill>
                  <a:srgbClr val="FFFF00"/>
                </a:solidFill>
              </a:rPr>
              <a:t>Hitler</a:t>
            </a:r>
            <a:r>
              <a:rPr lang="en-GB" sz="2400" dirty="0" smtClean="0"/>
              <a:t>, diagnosed by </a:t>
            </a:r>
            <a:r>
              <a:rPr lang="en-GB" sz="2400" dirty="0" smtClean="0">
                <a:solidFill>
                  <a:srgbClr val="FFFF00"/>
                </a:solidFill>
              </a:rPr>
              <a:t>Erich Fromm </a:t>
            </a:r>
            <a:r>
              <a:rPr lang="en-GB" sz="2400" dirty="0" smtClean="0"/>
              <a:t>- together with </a:t>
            </a:r>
            <a:r>
              <a:rPr lang="en-GB" sz="2400" dirty="0" smtClean="0">
                <a:solidFill>
                  <a:srgbClr val="FFFF00"/>
                </a:solidFill>
              </a:rPr>
              <a:t>Stalin </a:t>
            </a:r>
            <a:r>
              <a:rPr lang="en-GB" sz="2400" dirty="0" smtClean="0"/>
              <a:t>- as a </a:t>
            </a:r>
            <a:r>
              <a:rPr lang="en-GB" sz="2400" dirty="0" smtClean="0">
                <a:solidFill>
                  <a:srgbClr val="FFFF00"/>
                </a:solidFill>
              </a:rPr>
              <a:t>malignant narcissist</a:t>
            </a:r>
            <a:r>
              <a:rPr lang="en-GB" sz="2400" dirty="0" smtClean="0"/>
              <a:t>. He was an inverted human. His unconscious was his conscious. He acted out our most repressed drives, fantasies, and wishes. </a:t>
            </a:r>
            <a:endParaRPr lang="en-GB" sz="2000" dirty="0" smtClean="0"/>
          </a:p>
          <a:p>
            <a:r>
              <a:rPr lang="en-GB" sz="2400" dirty="0" smtClean="0"/>
              <a:t>He was not the devil. He was one of us. He was what Arendt aptly called the banality of evil. Just an ordinary, mentally disturbed, failure, a member of a mentally disturbed and failing nation, who lived through disturbed and failing times. He was the perfect mirror, a channel, a voice, and the very depth of our souls.</a:t>
            </a:r>
            <a:endParaRPr lang="en-GB" sz="2000" dirty="0" smtClean="0"/>
          </a:p>
          <a:p>
            <a:r>
              <a:rPr lang="en-GB" sz="2400" dirty="0" smtClean="0"/>
              <a:t>The narcissistic leader prefers the sparkle and glamour of well-orchestrated illusions to the tedium and method of real accomplishments. His reign is all smoke and mirrors, devoid of substance, consisting of mere appearances and mass delusions. </a:t>
            </a:r>
            <a:endParaRPr lang="en-GB" sz="2000" dirty="0" smtClean="0"/>
          </a:p>
          <a:p>
            <a:pPr marL="365125" lvl="2"/>
            <a:endParaRPr lang="it-IT" sz="3600" b="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testo 2"/>
          <p:cNvSpPr>
            <a:spLocks noGrp="1"/>
          </p:cNvSpPr>
          <p:nvPr>
            <p:ph type="body" idx="1"/>
          </p:nvPr>
        </p:nvSpPr>
        <p:spPr>
          <a:xfrm>
            <a:off x="530225" y="609600"/>
            <a:ext cx="8004175" cy="6019800"/>
          </a:xfrm>
        </p:spPr>
        <p:txBody>
          <a:bodyPr/>
          <a:lstStyle/>
          <a:p>
            <a:r>
              <a:rPr lang="en-GB" sz="2400" dirty="0" smtClean="0"/>
              <a:t>As their end draws near, narcissistic-psychopathic leaders act out, lash out, erupt. They attack with equal virulence and ferocity compatriots, erstwhile allies, neighbours, and foreigners.</a:t>
            </a:r>
            <a:endParaRPr lang="en-GB" sz="2000" dirty="0" smtClean="0"/>
          </a:p>
          <a:p>
            <a:r>
              <a:rPr lang="en-GB" sz="2400" dirty="0" smtClean="0"/>
              <a:t>All populist, charismatic leaders believe that they have a "special connection" with the "people": a relationship that is direct, almost mystical, and transcends the normal channels of communication.  </a:t>
            </a:r>
            <a:endParaRPr lang="en-GB" sz="2000" dirty="0" smtClean="0"/>
          </a:p>
          <a:p>
            <a:r>
              <a:rPr lang="en-GB" sz="2400" dirty="0" smtClean="0"/>
              <a:t>He projects onto others his own shortcomings and negative emotions, thus becoming a totally good object. A narcissistic leader is likely to justify the butchering of his own people by claiming that they intended to assassinate him, undo the revolution, devastate the economy, harm the nation or the country, etc.</a:t>
            </a:r>
            <a:endParaRPr lang="en-GB" sz="2000" dirty="0" smtClean="0"/>
          </a:p>
          <a:p>
            <a:pPr marL="365125" lvl="2"/>
            <a:endParaRPr lang="it-IT" sz="3600" b="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testo 2"/>
          <p:cNvSpPr>
            <a:spLocks noGrp="1"/>
          </p:cNvSpPr>
          <p:nvPr>
            <p:ph type="body" idx="1"/>
          </p:nvPr>
        </p:nvSpPr>
        <p:spPr>
          <a:xfrm>
            <a:off x="530225" y="0"/>
            <a:ext cx="8308975" cy="6629400"/>
          </a:xfrm>
        </p:spPr>
        <p:txBody>
          <a:bodyPr/>
          <a:lstStyle/>
          <a:p>
            <a:pPr marL="365125" lvl="2"/>
            <a:r>
              <a:rPr lang="en-US" sz="3600" dirty="0" smtClean="0"/>
              <a:t> </a:t>
            </a:r>
          </a:p>
          <a:p>
            <a:pPr marL="365125" lvl="2"/>
            <a:r>
              <a:rPr lang="en-US" sz="3600" dirty="0" smtClean="0"/>
              <a:t>                                 </a:t>
            </a:r>
          </a:p>
          <a:p>
            <a:pPr marL="365125" lvl="2"/>
            <a:endParaRPr lang="en-US" sz="3600" dirty="0" smtClean="0"/>
          </a:p>
          <a:p>
            <a:pPr marL="365125" lvl="2" algn="just"/>
            <a:endParaRPr lang="en-US" dirty="0" smtClean="0"/>
          </a:p>
          <a:p>
            <a:pPr marL="365125" lvl="2" algn="just"/>
            <a:endParaRPr lang="en-US" sz="2400" dirty="0" smtClean="0"/>
          </a:p>
          <a:p>
            <a:pPr marL="365125" lvl="2"/>
            <a:endParaRPr lang="en-US" dirty="0" smtClean="0"/>
          </a:p>
          <a:p>
            <a:endParaRPr lang="it-IT" sz="2400" dirty="0" smtClean="0"/>
          </a:p>
          <a:p>
            <a:r>
              <a:rPr lang="it-IT" sz="2400" dirty="0" smtClean="0"/>
              <a:t>Eric Fromm </a:t>
            </a:r>
            <a:r>
              <a:rPr lang="it-IT" sz="2400" dirty="0" err="1" smtClean="0"/>
              <a:t>believed</a:t>
            </a:r>
            <a:r>
              <a:rPr lang="it-IT" sz="2400" dirty="0" smtClean="0"/>
              <a:t> </a:t>
            </a:r>
            <a:r>
              <a:rPr lang="it-IT" sz="2400" dirty="0" err="1" smtClean="0"/>
              <a:t>that</a:t>
            </a:r>
            <a:r>
              <a:rPr lang="it-IT" sz="2400" dirty="0" smtClean="0"/>
              <a:t> Hitler </a:t>
            </a:r>
            <a:r>
              <a:rPr lang="it-IT" sz="2400" dirty="0" err="1" smtClean="0"/>
              <a:t>possessed</a:t>
            </a:r>
            <a:r>
              <a:rPr lang="it-IT" sz="2400" dirty="0" smtClean="0"/>
              <a:t> </a:t>
            </a:r>
            <a:r>
              <a:rPr lang="it-IT" sz="2400" dirty="0" err="1" smtClean="0"/>
              <a:t>an</a:t>
            </a:r>
            <a:r>
              <a:rPr lang="it-IT" sz="2400" dirty="0" smtClean="0"/>
              <a:t> intense</a:t>
            </a:r>
          </a:p>
          <a:p>
            <a:r>
              <a:rPr lang="it-IT" sz="2400" dirty="0" err="1" smtClean="0"/>
              <a:t>narcissism</a:t>
            </a:r>
            <a:r>
              <a:rPr lang="it-IT" sz="2400" dirty="0" smtClean="0"/>
              <a:t>, </a:t>
            </a:r>
            <a:r>
              <a:rPr lang="it-IT" sz="2400" dirty="0" err="1" smtClean="0"/>
              <a:t>destructiveness</a:t>
            </a:r>
            <a:r>
              <a:rPr lang="it-IT" sz="2400" dirty="0" smtClean="0"/>
              <a:t>, and a </a:t>
            </a:r>
            <a:r>
              <a:rPr lang="it-IT" sz="2400" dirty="0" err="1" smtClean="0"/>
              <a:t>profound</a:t>
            </a:r>
            <a:r>
              <a:rPr lang="it-IT" sz="2400" dirty="0" smtClean="0"/>
              <a:t> </a:t>
            </a:r>
            <a:r>
              <a:rPr lang="it-IT" sz="2400" dirty="0" err="1" smtClean="0"/>
              <a:t>inability</a:t>
            </a:r>
            <a:r>
              <a:rPr lang="it-IT" sz="2400" dirty="0" smtClean="0"/>
              <a:t> </a:t>
            </a:r>
            <a:r>
              <a:rPr lang="it-IT" sz="2400" dirty="0" err="1" smtClean="0"/>
              <a:t>to</a:t>
            </a:r>
            <a:r>
              <a:rPr lang="it-IT" sz="2400" dirty="0" smtClean="0"/>
              <a:t> </a:t>
            </a:r>
            <a:r>
              <a:rPr lang="it-IT" sz="2400" dirty="0" err="1" smtClean="0"/>
              <a:t>relate</a:t>
            </a:r>
            <a:endParaRPr lang="it-IT" sz="2400" dirty="0" smtClean="0"/>
          </a:p>
          <a:p>
            <a:r>
              <a:rPr lang="it-IT" sz="2400" dirty="0" err="1" smtClean="0"/>
              <a:t>to</a:t>
            </a:r>
            <a:r>
              <a:rPr lang="it-IT" sz="2400" dirty="0" smtClean="0"/>
              <a:t> </a:t>
            </a:r>
            <a:r>
              <a:rPr lang="it-IT" sz="2400" dirty="0" err="1" smtClean="0"/>
              <a:t>others</a:t>
            </a:r>
            <a:r>
              <a:rPr lang="it-IT" sz="2400" dirty="0" smtClean="0"/>
              <a:t>. </a:t>
            </a:r>
            <a:r>
              <a:rPr lang="en-US" sz="2400" dirty="0" smtClean="0"/>
              <a:t>Hitler destructive leadership skills were matched only by few in the world. As the chancellor of Germany waged a most destructive  war not only to neighboring nations but to millions of his citizen that in his delirium where to be exterminated to give rise to a pure  race. </a:t>
            </a:r>
          </a:p>
          <a:p>
            <a:r>
              <a:rPr lang="it-IT" sz="2400" dirty="0" smtClean="0"/>
              <a:t> </a:t>
            </a:r>
            <a:endParaRPr lang="en-US" sz="2400" dirty="0" smtClean="0"/>
          </a:p>
          <a:p>
            <a:r>
              <a:rPr lang="it-IT" sz="2400" dirty="0" smtClean="0"/>
              <a:t>.</a:t>
            </a:r>
            <a:endParaRPr lang="it-IT" sz="6000" b="1" dirty="0" smtClean="0"/>
          </a:p>
        </p:txBody>
      </p:sp>
      <p:pic>
        <p:nvPicPr>
          <p:cNvPr id="3074" name="Picture 2" descr="C:\Users\Alberto\Desktop\Adolf-Hitler-300x395.jpg"/>
          <p:cNvPicPr>
            <a:picLocks noChangeAspect="1" noChangeArrowheads="1"/>
          </p:cNvPicPr>
          <p:nvPr/>
        </p:nvPicPr>
        <p:blipFill>
          <a:blip r:embed="rId2"/>
          <a:srcRect/>
          <a:stretch>
            <a:fillRect/>
          </a:stretch>
        </p:blipFill>
        <p:spPr bwMode="auto">
          <a:xfrm>
            <a:off x="3200400" y="0"/>
            <a:ext cx="2667000" cy="32766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testo 2"/>
          <p:cNvSpPr>
            <a:spLocks noGrp="1"/>
          </p:cNvSpPr>
          <p:nvPr>
            <p:ph type="body" idx="1"/>
          </p:nvPr>
        </p:nvSpPr>
        <p:spPr>
          <a:xfrm>
            <a:off x="530225" y="0"/>
            <a:ext cx="8004175" cy="6705600"/>
          </a:xfrm>
        </p:spPr>
        <p:txBody>
          <a:bodyPr/>
          <a:lstStyle/>
          <a:p>
            <a:pPr fontAlgn="t"/>
            <a:endParaRPr lang="en-US" i="1" dirty="0" smtClean="0"/>
          </a:p>
          <a:p>
            <a:pPr fontAlgn="t"/>
            <a:endParaRPr lang="en-US" i="1" dirty="0" smtClean="0"/>
          </a:p>
          <a:p>
            <a:pPr fontAlgn="t"/>
            <a:endParaRPr lang="en-US" i="1" dirty="0" smtClean="0"/>
          </a:p>
          <a:p>
            <a:pPr fontAlgn="t"/>
            <a:endParaRPr lang="en-US" i="1" dirty="0" smtClean="0"/>
          </a:p>
          <a:p>
            <a:pPr fontAlgn="t"/>
            <a:endParaRPr lang="en-US" i="1" dirty="0" smtClean="0"/>
          </a:p>
          <a:p>
            <a:pPr fontAlgn="t"/>
            <a:endParaRPr lang="en-US" i="1" dirty="0" smtClean="0"/>
          </a:p>
          <a:p>
            <a:pPr fontAlgn="t"/>
            <a:endParaRPr lang="en-US" i="1" dirty="0" smtClean="0"/>
          </a:p>
          <a:p>
            <a:pPr fontAlgn="t"/>
            <a:endParaRPr lang="en-US" i="1" dirty="0" smtClean="0"/>
          </a:p>
          <a:p>
            <a:pPr fontAlgn="t"/>
            <a:endParaRPr lang="en-US" dirty="0" smtClean="0"/>
          </a:p>
          <a:p>
            <a:pPr fontAlgn="t"/>
            <a:endParaRPr lang="en-US" dirty="0" smtClean="0"/>
          </a:p>
          <a:p>
            <a:pPr fontAlgn="t"/>
            <a:r>
              <a:rPr lang="en-US" dirty="0" smtClean="0"/>
              <a:t>From the very beginning, Mussolini made it a point to create for himself mythological prestige and gain legendary status</a:t>
            </a:r>
          </a:p>
          <a:p>
            <a:pPr fontAlgn="t"/>
            <a:endParaRPr lang="en-US" dirty="0" smtClean="0"/>
          </a:p>
          <a:p>
            <a:pPr fontAlgn="t"/>
            <a:r>
              <a:rPr lang="en-US" i="1" dirty="0" smtClean="0">
                <a:solidFill>
                  <a:srgbClr val="FFFF00"/>
                </a:solidFill>
              </a:rPr>
              <a:t>It is necessary to be very intelligent in the work of repression. All opposition journals have been suppressed and all the anti-fascist leaders dissolved.</a:t>
            </a:r>
            <a:r>
              <a:rPr lang="en-US" dirty="0" smtClean="0">
                <a:solidFill>
                  <a:srgbClr val="FFFF00"/>
                </a:solidFill>
              </a:rPr>
              <a:t/>
            </a:r>
            <a:br>
              <a:rPr lang="en-US" dirty="0" smtClean="0">
                <a:solidFill>
                  <a:srgbClr val="FFFF00"/>
                </a:solidFill>
              </a:rPr>
            </a:br>
            <a:r>
              <a:rPr lang="en-US" dirty="0" smtClean="0">
                <a:solidFill>
                  <a:srgbClr val="FFFF00"/>
                </a:solidFill>
              </a:rPr>
              <a:t>                                                                                 -Benito Mussolini</a:t>
            </a:r>
            <a:endParaRPr lang="en-US" dirty="0">
              <a:solidFill>
                <a:srgbClr val="FFFF00"/>
              </a:solidFill>
            </a:endParaRPr>
          </a:p>
        </p:txBody>
      </p:sp>
      <p:pic>
        <p:nvPicPr>
          <p:cNvPr id="1026" name="Picture 2" descr="C:\Users\Alberto\Desktop\mussolini090909.jpg"/>
          <p:cNvPicPr>
            <a:picLocks noChangeAspect="1" noChangeArrowheads="1"/>
          </p:cNvPicPr>
          <p:nvPr/>
        </p:nvPicPr>
        <p:blipFill>
          <a:blip r:embed="rId2"/>
          <a:srcRect/>
          <a:stretch>
            <a:fillRect/>
          </a:stretch>
        </p:blipFill>
        <p:spPr bwMode="auto">
          <a:xfrm>
            <a:off x="1676400" y="0"/>
            <a:ext cx="5638800" cy="38862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testo 2"/>
          <p:cNvSpPr>
            <a:spLocks noGrp="1"/>
          </p:cNvSpPr>
          <p:nvPr>
            <p:ph type="body" idx="1"/>
          </p:nvPr>
        </p:nvSpPr>
        <p:spPr>
          <a:xfrm>
            <a:off x="381000" y="838200"/>
            <a:ext cx="8232775" cy="5486400"/>
          </a:xfrm>
        </p:spPr>
        <p:txBody>
          <a:bodyPr/>
          <a:lstStyle/>
          <a:p>
            <a:endParaRPr lang="en-US" sz="2400" dirty="0" smtClean="0"/>
          </a:p>
          <a:p>
            <a:endParaRPr lang="en-US" sz="2400" dirty="0" smtClean="0"/>
          </a:p>
          <a:p>
            <a:endParaRPr lang="en-US" sz="2400" dirty="0" smtClean="0"/>
          </a:p>
          <a:p>
            <a:endParaRPr lang="en-US" sz="2400" dirty="0" smtClean="0"/>
          </a:p>
          <a:p>
            <a:r>
              <a:rPr lang="en-US" sz="2400" dirty="0" smtClean="0"/>
              <a:t>The combination of paranoid personality disorder, alcohol abuse, intelligence, and a cruel nature created the foundation for Stalin’s infamous mass killings. </a:t>
            </a:r>
          </a:p>
          <a:p>
            <a:r>
              <a:rPr lang="en-US" sz="2400" dirty="0" smtClean="0"/>
              <a:t>Stalin controlled everybody through fear—fear of death, fear of torture, fear of exile. His belief that everyone was plotting against him contributed to him forcing “confessions” out of many innocent people (</a:t>
            </a:r>
            <a:r>
              <a:rPr lang="en-US" sz="2400" dirty="0" err="1" smtClean="0"/>
              <a:t>Stal</a:t>
            </a:r>
            <a:r>
              <a:rPr lang="en-US" sz="2400" dirty="0" smtClean="0"/>
              <a:t> 2013).</a:t>
            </a:r>
          </a:p>
          <a:p>
            <a:r>
              <a:rPr lang="en-US" sz="2400" dirty="0" smtClean="0"/>
              <a:t> He felt that if he had a scapegoat, then he was closer to eliminating the prospect of his defeat </a:t>
            </a:r>
            <a:r>
              <a:rPr lang="en-US" sz="2000" dirty="0" smtClean="0"/>
              <a:t>(</a:t>
            </a:r>
            <a:r>
              <a:rPr lang="en-US" sz="2000" dirty="0" err="1" smtClean="0"/>
              <a:t>Volkogonov</a:t>
            </a:r>
            <a:r>
              <a:rPr lang="en-US" sz="2000" dirty="0" smtClean="0"/>
              <a:t>, 1988). </a:t>
            </a:r>
            <a:endParaRPr lang="it-IT" sz="3600" b="1" dirty="0" smtClean="0"/>
          </a:p>
        </p:txBody>
      </p:sp>
      <p:pic>
        <p:nvPicPr>
          <p:cNvPr id="1026" name="Picture 2"/>
          <p:cNvPicPr>
            <a:picLocks noChangeAspect="1" noChangeArrowheads="1"/>
          </p:cNvPicPr>
          <p:nvPr/>
        </p:nvPicPr>
        <p:blipFill>
          <a:blip r:embed="rId2"/>
          <a:srcRect/>
          <a:stretch>
            <a:fillRect/>
          </a:stretch>
        </p:blipFill>
        <p:spPr bwMode="auto">
          <a:xfrm>
            <a:off x="3524250" y="0"/>
            <a:ext cx="2095500" cy="25527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egnaposto testo 2"/>
          <p:cNvSpPr>
            <a:spLocks noGrp="1"/>
          </p:cNvSpPr>
          <p:nvPr>
            <p:ph type="body" idx="1"/>
          </p:nvPr>
        </p:nvSpPr>
        <p:spPr>
          <a:xfrm>
            <a:off x="457200" y="609600"/>
            <a:ext cx="8153400" cy="3733800"/>
          </a:xfrm>
        </p:spPr>
        <p:txBody>
          <a:bodyPr/>
          <a:lstStyle/>
          <a:p>
            <a:pPr eaLnBrk="1" hangingPunct="1"/>
            <a:r>
              <a:rPr lang="en-GB" sz="3000" b="1" dirty="0" smtClean="0">
                <a:solidFill>
                  <a:schemeClr val="hlink"/>
                </a:solidFill>
              </a:rPr>
              <a:t> </a:t>
            </a:r>
            <a:r>
              <a:rPr lang="en-US" sz="3200" b="1" dirty="0" smtClean="0"/>
              <a:t> “</a:t>
            </a:r>
            <a:r>
              <a:rPr lang="en-US" sz="3200" dirty="0" smtClean="0"/>
              <a:t>From the standpoint of social development, the family cannot be considered the basis of the authoritarian state, only as one of the most important institutions which support it. It is, however, its central </a:t>
            </a:r>
            <a:r>
              <a:rPr lang="en-US" sz="3200" i="1" dirty="0" smtClean="0"/>
              <a:t>reactionary germ cell</a:t>
            </a:r>
            <a:r>
              <a:rPr lang="en-US" sz="3200" dirty="0" smtClean="0"/>
              <a:t>, the most important place of reproduction of the reactionary and conservative individual. Being itself caused by the authoritarian system, the family becomes the most important institution for its conservation”.     </a:t>
            </a:r>
          </a:p>
          <a:p>
            <a:pPr algn="r" eaLnBrk="1" hangingPunct="1"/>
            <a:r>
              <a:rPr lang="en-US" sz="2800" dirty="0" smtClean="0"/>
              <a:t>Wilhelm Reich</a:t>
            </a:r>
            <a:endParaRPr lang="it-IT" sz="2800" b="1" dirty="0" smtClean="0">
              <a:solidFill>
                <a:schemeClr val="hlink"/>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testo 2"/>
          <p:cNvSpPr>
            <a:spLocks noGrp="1"/>
          </p:cNvSpPr>
          <p:nvPr>
            <p:ph type="body" idx="1"/>
          </p:nvPr>
        </p:nvSpPr>
        <p:spPr>
          <a:xfrm>
            <a:off x="530225" y="152400"/>
            <a:ext cx="8004175" cy="6172200"/>
          </a:xfrm>
        </p:spPr>
        <p:txBody>
          <a:bodyPr/>
          <a:lstStyle/>
          <a:p>
            <a:r>
              <a:rPr lang="en-US" sz="2800" b="1" dirty="0" smtClean="0">
                <a:solidFill>
                  <a:srgbClr val="FFFF00"/>
                </a:solidFill>
              </a:rPr>
              <a:t>Fortunately there are also </a:t>
            </a:r>
            <a:r>
              <a:rPr lang="en-US" sz="3200" b="1" dirty="0" smtClean="0">
                <a:solidFill>
                  <a:srgbClr val="FFFF00"/>
                </a:solidFill>
              </a:rPr>
              <a:t>Effective Leaders</a:t>
            </a:r>
            <a:endParaRPr lang="en-US" sz="2800" b="1" dirty="0" smtClean="0">
              <a:solidFill>
                <a:srgbClr val="FFFF00"/>
              </a:solidFill>
            </a:endParaRPr>
          </a:p>
          <a:p>
            <a:endParaRPr lang="en-US" sz="2000" b="1" dirty="0" smtClean="0"/>
          </a:p>
          <a:p>
            <a:r>
              <a:rPr lang="en-US" sz="2400" b="1" dirty="0" smtClean="0">
                <a:solidFill>
                  <a:srgbClr val="FFFF00"/>
                </a:solidFill>
              </a:rPr>
              <a:t>The leader as a fully functioning person </a:t>
            </a:r>
          </a:p>
          <a:p>
            <a:r>
              <a:rPr lang="en-US" dirty="0" smtClean="0"/>
              <a:t>An effective leader is a person that feels  (and not fakes ) genuine respect , trust and emphatic understanding of the people around him/her.  (Carl Rogers )</a:t>
            </a:r>
          </a:p>
          <a:p>
            <a:endParaRPr lang="en-US" sz="1400" dirty="0" smtClean="0"/>
          </a:p>
          <a:p>
            <a:r>
              <a:rPr lang="en-US" sz="2400" b="1" dirty="0" smtClean="0">
                <a:solidFill>
                  <a:srgbClr val="FFFF00"/>
                </a:solidFill>
              </a:rPr>
              <a:t>The leader as a high performer </a:t>
            </a:r>
          </a:p>
          <a:p>
            <a:r>
              <a:rPr lang="en-US" dirty="0" smtClean="0"/>
              <a:t>He/she is a role model and posses the psychological, emotional, and interpersonal skills necessary perform at a high level consistently. A leader that  is willing to recognize mistakes and learn from them.</a:t>
            </a:r>
          </a:p>
          <a:p>
            <a:endParaRPr lang="en-US" sz="1400" b="1" dirty="0" smtClean="0"/>
          </a:p>
          <a:p>
            <a:r>
              <a:rPr lang="en-US" sz="2400" b="1" dirty="0" smtClean="0">
                <a:solidFill>
                  <a:srgbClr val="FFFF00"/>
                </a:solidFill>
              </a:rPr>
              <a:t>The leader as team builder</a:t>
            </a:r>
          </a:p>
          <a:p>
            <a:r>
              <a:rPr lang="en-US" dirty="0" smtClean="0"/>
              <a:t>Capable of recognizing and prizing other people capacities and contributions, trusting and empowering people,  capable of team building.</a:t>
            </a:r>
          </a:p>
          <a:p>
            <a:endParaRPr lang="en-US" dirty="0" smtClean="0"/>
          </a:p>
          <a:p>
            <a:r>
              <a:rPr lang="en-US" dirty="0" smtClean="0"/>
              <a:t/>
            </a:r>
            <a:br>
              <a:rPr lang="en-US" dirty="0" smtClean="0"/>
            </a:br>
            <a:endParaRPr lang="it-IT" sz="36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egnaposto testo 2"/>
          <p:cNvSpPr>
            <a:spLocks noGrp="1"/>
          </p:cNvSpPr>
          <p:nvPr>
            <p:ph type="body" idx="1"/>
          </p:nvPr>
        </p:nvSpPr>
        <p:spPr>
          <a:xfrm>
            <a:off x="457201" y="914400"/>
            <a:ext cx="8153400" cy="4419600"/>
          </a:xfrm>
        </p:spPr>
        <p:txBody>
          <a:bodyPr/>
          <a:lstStyle/>
          <a:p>
            <a:r>
              <a:rPr lang="en-GB" sz="2800" dirty="0" smtClean="0"/>
              <a:t> </a:t>
            </a:r>
            <a:r>
              <a:rPr lang="en-US" sz="4000" dirty="0" smtClean="0">
                <a:latin typeface="Constantia" pitchFamily="18" charset="0"/>
              </a:rPr>
              <a:t>WE live in a period of globalization and of growing complexity</a:t>
            </a:r>
          </a:p>
          <a:p>
            <a:endParaRPr lang="en-US" sz="2000" dirty="0" smtClean="0">
              <a:latin typeface="Constantia" pitchFamily="18" charset="0"/>
            </a:endParaRPr>
          </a:p>
          <a:p>
            <a:r>
              <a:rPr lang="en-US" sz="4000" dirty="0" smtClean="0">
                <a:latin typeface="Constantia" pitchFamily="18" charset="0"/>
              </a:rPr>
              <a:t>To meet our present and future challenges  we need new effective ways to cope and </a:t>
            </a:r>
            <a:r>
              <a:rPr lang="en-US" sz="4400" dirty="0" smtClean="0">
                <a:solidFill>
                  <a:srgbClr val="FFFF00"/>
                </a:solidFill>
                <a:latin typeface="Constantia" pitchFamily="18" charset="0"/>
              </a:rPr>
              <a:t>effective leaders </a:t>
            </a:r>
            <a:endParaRPr lang="en-US" sz="4000" dirty="0" smtClean="0">
              <a:solidFill>
                <a:srgbClr val="FFFF00"/>
              </a:solidFill>
              <a:latin typeface="Constantia" pitchFamily="18" charset="0"/>
            </a:endParaRPr>
          </a:p>
          <a:p>
            <a:r>
              <a:rPr lang="en-US" sz="4000" dirty="0" smtClean="0">
                <a:latin typeface="Constantia" pitchFamily="18" charset="0"/>
              </a:rPr>
              <a:t>to help us to win those challenges</a:t>
            </a:r>
          </a:p>
          <a:p>
            <a:pPr eaLnBrk="1" hangingPunct="1"/>
            <a:endParaRPr lang="it-IT" sz="2800" dirty="0" smtClean="0"/>
          </a:p>
          <a:p>
            <a:pPr eaLnBrk="1" hangingPunct="1"/>
            <a:endParaRPr lang="it-IT" sz="28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testo 2"/>
          <p:cNvSpPr>
            <a:spLocks noGrp="1"/>
          </p:cNvSpPr>
          <p:nvPr>
            <p:ph type="body" idx="1"/>
          </p:nvPr>
        </p:nvSpPr>
        <p:spPr>
          <a:xfrm>
            <a:off x="530225" y="609600"/>
            <a:ext cx="8004175" cy="5486400"/>
          </a:xfrm>
        </p:spPr>
        <p:txBody>
          <a:bodyPr/>
          <a:lstStyle/>
          <a:p>
            <a:endParaRPr lang="en-US" dirty="0" smtClean="0"/>
          </a:p>
          <a:p>
            <a:r>
              <a:rPr lang="en-US" sz="2400" b="1" dirty="0" smtClean="0">
                <a:solidFill>
                  <a:srgbClr val="FFFF00"/>
                </a:solidFill>
              </a:rPr>
              <a:t>The leader as decision maker</a:t>
            </a:r>
          </a:p>
          <a:p>
            <a:r>
              <a:rPr lang="en-US" dirty="0" smtClean="0"/>
              <a:t>Effective leaders are not afraid to take decisions after asking the input of their people and advisers, they are  capable of giving and receiving  useful feedback and prepare their  people to perform their best during times of uncertainty, instability, and crisis. </a:t>
            </a:r>
            <a:endParaRPr lang="en-US" b="1" dirty="0" smtClean="0"/>
          </a:p>
          <a:p>
            <a:endParaRPr lang="en-US" dirty="0" smtClean="0"/>
          </a:p>
          <a:p>
            <a:r>
              <a:rPr lang="en-US" sz="2400" b="1" dirty="0" smtClean="0">
                <a:solidFill>
                  <a:srgbClr val="FFFF00"/>
                </a:solidFill>
              </a:rPr>
              <a:t>The leader as change agent</a:t>
            </a:r>
            <a:endParaRPr lang="en-US" sz="2400" dirty="0" smtClean="0">
              <a:solidFill>
                <a:srgbClr val="FFFF00"/>
              </a:solidFill>
            </a:endParaRPr>
          </a:p>
          <a:p>
            <a:r>
              <a:rPr lang="en-US" dirty="0" smtClean="0"/>
              <a:t>The role of leadership is to envision a better future and become the change agent that makes this future possible.  The effective leader promotes a culture of learning and takes great pleasure in facilitating new young leaders to emerge</a:t>
            </a:r>
            <a:r>
              <a:rPr lang="en-US" b="1" dirty="0" smtClean="0"/>
              <a:t>.</a:t>
            </a:r>
            <a:endParaRPr lang="it-IT" sz="3600" b="1"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testo 2"/>
          <p:cNvSpPr>
            <a:spLocks noGrp="1"/>
          </p:cNvSpPr>
          <p:nvPr>
            <p:ph type="body" idx="1"/>
          </p:nvPr>
        </p:nvSpPr>
        <p:spPr>
          <a:xfrm>
            <a:off x="530225" y="609600"/>
            <a:ext cx="8004175" cy="5486400"/>
          </a:xfrm>
        </p:spPr>
        <p:txBody>
          <a:bodyPr/>
          <a:lstStyle/>
          <a:p>
            <a:r>
              <a:rPr lang="en-US" sz="2800" dirty="0" smtClean="0"/>
              <a:t>The healthy person experience “well-being and satisfaction with the past, flow, joy, sensual pleasures, happiness in the present, optimism, hope, faith”. The healthy individual has “positive personal traits, such as the capacity for love and vocation, courage, interpersonal skill, aesthetic sensibility, perseverance, forgiveness, originality, future-mindedness, talent, wisdom”. The healthy person at the social level  has  “ responsibility, nurturance, altruism, civility, moderation, tolerance and work ethic”   </a:t>
            </a:r>
          </a:p>
          <a:p>
            <a:r>
              <a:rPr lang="en-US" sz="2800" dirty="0" smtClean="0"/>
              <a:t>                                          </a:t>
            </a:r>
            <a:r>
              <a:rPr lang="en-US" sz="2000" dirty="0" err="1" smtClean="0"/>
              <a:t>Mischel</a:t>
            </a:r>
            <a:r>
              <a:rPr lang="en-US" sz="2000" dirty="0" smtClean="0"/>
              <a:t>, </a:t>
            </a:r>
            <a:r>
              <a:rPr lang="en-US" sz="2000" dirty="0" err="1" smtClean="0"/>
              <a:t>Shoda</a:t>
            </a:r>
            <a:r>
              <a:rPr lang="en-US" sz="2000" dirty="0" smtClean="0"/>
              <a:t> &amp; </a:t>
            </a:r>
            <a:r>
              <a:rPr lang="en-US" sz="2000" dirty="0" err="1" smtClean="0"/>
              <a:t>Ayduk</a:t>
            </a:r>
            <a:r>
              <a:rPr lang="en-US" sz="2000" dirty="0" smtClean="0"/>
              <a:t> (2009 p.341) </a:t>
            </a:r>
            <a:endParaRPr lang="en-US" sz="28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testo 2"/>
          <p:cNvSpPr>
            <a:spLocks noGrp="1"/>
          </p:cNvSpPr>
          <p:nvPr>
            <p:ph type="body" idx="1"/>
          </p:nvPr>
        </p:nvSpPr>
        <p:spPr>
          <a:xfrm>
            <a:off x="457200" y="0"/>
            <a:ext cx="8305800" cy="6324600"/>
          </a:xfrm>
        </p:spPr>
        <p:txBody>
          <a:bodyPr/>
          <a:lstStyle/>
          <a:p>
            <a:pPr marL="365125" lvl="2"/>
            <a:endParaRPr lang="en-US" sz="2800" dirty="0" smtClean="0"/>
          </a:p>
          <a:p>
            <a:pPr marL="365125" lvl="2"/>
            <a:endParaRPr lang="en-US" sz="2800" dirty="0" smtClean="0"/>
          </a:p>
          <a:p>
            <a:pPr marL="365125" lvl="2"/>
            <a:endParaRPr lang="en-US" sz="2800" dirty="0" smtClean="0"/>
          </a:p>
          <a:p>
            <a:pPr marL="365125" lvl="2"/>
            <a:endParaRPr lang="en-US" sz="2800" dirty="0" smtClean="0"/>
          </a:p>
          <a:p>
            <a:pPr marL="365125" lvl="2"/>
            <a:endParaRPr lang="en-US" sz="2800" dirty="0" smtClean="0"/>
          </a:p>
          <a:p>
            <a:pPr marL="365125" lvl="2"/>
            <a:endParaRPr lang="en-US" sz="2800" dirty="0" smtClean="0"/>
          </a:p>
          <a:p>
            <a:pPr marL="365125" lvl="2"/>
            <a:endParaRPr lang="en-US" sz="800" dirty="0" smtClean="0"/>
          </a:p>
          <a:p>
            <a:pPr marL="365125" lvl="2" algn="just"/>
            <a:r>
              <a:rPr lang="en-US" sz="2800" dirty="0" smtClean="0"/>
              <a:t>George Washington, he led the American </a:t>
            </a:r>
          </a:p>
          <a:p>
            <a:pPr marL="365125" lvl="2" algn="just"/>
            <a:r>
              <a:rPr lang="en-US" sz="2800" dirty="0" smtClean="0"/>
              <a:t>Revolution and later, led the USA into the first few</a:t>
            </a:r>
          </a:p>
          <a:p>
            <a:pPr marL="365125" lvl="2" algn="just"/>
            <a:r>
              <a:rPr lang="en-US" sz="2800" dirty="0" smtClean="0"/>
              <a:t>Years of it’s independence as the First  President of</a:t>
            </a:r>
          </a:p>
          <a:p>
            <a:pPr marL="365125" lvl="2" algn="just"/>
            <a:r>
              <a:rPr lang="en-US" sz="2800" dirty="0" smtClean="0"/>
              <a:t>the USA. He was a visionary and his tenacity,</a:t>
            </a:r>
          </a:p>
          <a:p>
            <a:pPr marL="365125" lvl="2" algn="just"/>
            <a:r>
              <a:rPr lang="en-US" sz="2800" dirty="0" smtClean="0"/>
              <a:t>steadfastness, his ability to make decisions during</a:t>
            </a:r>
          </a:p>
          <a:p>
            <a:pPr marL="365125" lvl="2" algn="just"/>
            <a:r>
              <a:rPr lang="en-US" sz="2800" dirty="0" smtClean="0"/>
              <a:t>difficult times made him </a:t>
            </a:r>
            <a:r>
              <a:rPr lang="en-US" sz="2400" dirty="0" smtClean="0"/>
              <a:t>a </a:t>
            </a:r>
            <a:r>
              <a:rPr lang="en-US" sz="2800" dirty="0" smtClean="0"/>
              <a:t> great leader. </a:t>
            </a:r>
          </a:p>
        </p:txBody>
      </p:sp>
      <p:pic>
        <p:nvPicPr>
          <p:cNvPr id="2050" name="Picture 2" descr="C:\Users\Alberto\Desktop\George Washington.jpg"/>
          <p:cNvPicPr>
            <a:picLocks noChangeAspect="1" noChangeArrowheads="1"/>
          </p:cNvPicPr>
          <p:nvPr/>
        </p:nvPicPr>
        <p:blipFill>
          <a:blip r:embed="rId2"/>
          <a:srcRect/>
          <a:stretch>
            <a:fillRect/>
          </a:stretch>
        </p:blipFill>
        <p:spPr bwMode="auto">
          <a:xfrm>
            <a:off x="2933700" y="0"/>
            <a:ext cx="3086100" cy="318135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testo 2"/>
          <p:cNvSpPr>
            <a:spLocks noGrp="1"/>
          </p:cNvSpPr>
          <p:nvPr>
            <p:ph type="body" idx="1"/>
          </p:nvPr>
        </p:nvSpPr>
        <p:spPr>
          <a:xfrm>
            <a:off x="530225" y="838200"/>
            <a:ext cx="8004175" cy="5486400"/>
          </a:xfrm>
        </p:spPr>
        <p:txBody>
          <a:bodyPr/>
          <a:lstStyle/>
          <a:p>
            <a:pPr marL="365125" lvl="2"/>
            <a:endParaRPr lang="en-US" sz="2800" b="1" dirty="0" smtClean="0"/>
          </a:p>
          <a:p>
            <a:pPr marL="365125" lvl="2"/>
            <a:endParaRPr lang="en-US" sz="2800" b="1" dirty="0" smtClean="0"/>
          </a:p>
          <a:p>
            <a:pPr marL="365125" lvl="2"/>
            <a:endParaRPr lang="en-US" sz="2800" b="1" dirty="0" smtClean="0"/>
          </a:p>
          <a:p>
            <a:pPr marL="365125" lvl="2"/>
            <a:endParaRPr lang="en-US" sz="2800" b="1" dirty="0" smtClean="0"/>
          </a:p>
          <a:p>
            <a:pPr marL="365125" lvl="2" algn="just"/>
            <a:r>
              <a:rPr lang="en-US" sz="2800" b="1" dirty="0" smtClean="0"/>
              <a:t>Asoka the Great </a:t>
            </a:r>
            <a:r>
              <a:rPr lang="en-US" sz="2800" dirty="0" smtClean="0"/>
              <a:t>was the last of the great Indian empire of </a:t>
            </a:r>
            <a:r>
              <a:rPr lang="en-US" sz="2800" dirty="0" err="1" smtClean="0"/>
              <a:t>Maurya</a:t>
            </a:r>
            <a:r>
              <a:rPr lang="en-US" sz="2800" dirty="0" smtClean="0"/>
              <a:t> and he ruled from 269 BC. </a:t>
            </a:r>
          </a:p>
          <a:p>
            <a:pPr marL="365125" lvl="2" algn="just"/>
            <a:r>
              <a:rPr lang="en-US" sz="2800" dirty="0" smtClean="0"/>
              <a:t>He was a kind and a good-hearted leader. After the bloody </a:t>
            </a:r>
            <a:r>
              <a:rPr lang="en-US" sz="2800" dirty="0" err="1" smtClean="0"/>
              <a:t>Kalinga</a:t>
            </a:r>
            <a:r>
              <a:rPr lang="en-US" sz="2800" dirty="0" smtClean="0"/>
              <a:t> War, he was so deeply moved and pained by the suffering that he renounced his throne and all his wealth and adopted Buddhism and he preached  to the people those values. </a:t>
            </a:r>
            <a:endParaRPr lang="it-IT" sz="2800" b="1" dirty="0" smtClean="0"/>
          </a:p>
        </p:txBody>
      </p:sp>
      <p:pic>
        <p:nvPicPr>
          <p:cNvPr id="1026" name="Picture 2" descr="C:\Users\Alberto\Desktop\ashoka01.jpg"/>
          <p:cNvPicPr>
            <a:picLocks noChangeAspect="1" noChangeArrowheads="1"/>
          </p:cNvPicPr>
          <p:nvPr/>
        </p:nvPicPr>
        <p:blipFill>
          <a:blip r:embed="rId2"/>
          <a:srcRect/>
          <a:stretch>
            <a:fillRect/>
          </a:stretch>
        </p:blipFill>
        <p:spPr bwMode="auto">
          <a:xfrm>
            <a:off x="3200400" y="0"/>
            <a:ext cx="2133600" cy="281940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testo 2"/>
          <p:cNvSpPr>
            <a:spLocks noGrp="1"/>
          </p:cNvSpPr>
          <p:nvPr>
            <p:ph type="body" idx="1"/>
          </p:nvPr>
        </p:nvSpPr>
        <p:spPr>
          <a:xfrm>
            <a:off x="609600" y="304800"/>
            <a:ext cx="8080375" cy="6553200"/>
          </a:xfrm>
        </p:spPr>
        <p:txBody>
          <a:bodyPr/>
          <a:lstStyle/>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algn="just" eaLnBrk="1" hangingPunct="1"/>
            <a:r>
              <a:rPr lang="en-US" sz="2400" dirty="0" smtClean="0">
                <a:solidFill>
                  <a:srgbClr val="FFFF00"/>
                </a:solidFill>
              </a:rPr>
              <a:t>Mohandas </a:t>
            </a:r>
            <a:r>
              <a:rPr lang="en-US" sz="2400" dirty="0" err="1" smtClean="0">
                <a:solidFill>
                  <a:srgbClr val="FFFF00"/>
                </a:solidFill>
              </a:rPr>
              <a:t>Karamchand</a:t>
            </a:r>
            <a:r>
              <a:rPr lang="en-US" sz="2400" dirty="0" smtClean="0">
                <a:solidFill>
                  <a:srgbClr val="FFFF00"/>
                </a:solidFill>
              </a:rPr>
              <a:t> Gandhi</a:t>
            </a:r>
            <a:r>
              <a:rPr lang="en-US" sz="2400" dirty="0" smtClean="0"/>
              <a:t>, born as an ordinary boy he later became known as the Father of the Nation. Mahatma Gandhi led India against the tyrannical rule of the British Empire. He fought always practicing non-violence. He believed that truth and only truth shall prevail and without harming a single soul. The British left India and Gandhi became one of the greatest leaders of all the times.</a:t>
            </a:r>
            <a:endParaRPr lang="it-IT" sz="2400" b="1" dirty="0" smtClean="0"/>
          </a:p>
        </p:txBody>
      </p:sp>
      <p:pic>
        <p:nvPicPr>
          <p:cNvPr id="6147" name="Picture 3"/>
          <p:cNvPicPr>
            <a:picLocks noChangeAspect="1" noChangeArrowheads="1"/>
          </p:cNvPicPr>
          <p:nvPr/>
        </p:nvPicPr>
        <p:blipFill>
          <a:blip r:embed="rId2"/>
          <a:srcRect/>
          <a:stretch>
            <a:fillRect/>
          </a:stretch>
        </p:blipFill>
        <p:spPr bwMode="auto">
          <a:xfrm>
            <a:off x="1714500" y="0"/>
            <a:ext cx="5715000" cy="36385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testo 2"/>
          <p:cNvSpPr>
            <a:spLocks noGrp="1"/>
          </p:cNvSpPr>
          <p:nvPr>
            <p:ph type="body" idx="1"/>
          </p:nvPr>
        </p:nvSpPr>
        <p:spPr>
          <a:xfrm>
            <a:off x="530225" y="0"/>
            <a:ext cx="8004175" cy="6858000"/>
          </a:xfrm>
        </p:spPr>
        <p:txBody>
          <a:bodyPr/>
          <a:lstStyle/>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r>
              <a:rPr lang="en-US" sz="2400" dirty="0" smtClean="0"/>
              <a:t> </a:t>
            </a:r>
          </a:p>
          <a:p>
            <a:pPr eaLnBrk="1" hangingPunct="1"/>
            <a:endParaRPr lang="en-US" sz="2400" dirty="0" smtClean="0"/>
          </a:p>
          <a:p>
            <a:pPr eaLnBrk="1" hangingPunct="1"/>
            <a:endParaRPr lang="en-US" sz="2400" dirty="0" smtClean="0"/>
          </a:p>
          <a:p>
            <a:pPr algn="just" eaLnBrk="1" hangingPunct="1"/>
            <a:r>
              <a:rPr lang="en-US" sz="2400" dirty="0" smtClean="0"/>
              <a:t>Martin Luther King Jr. was an activist and a leader in the civil rights movement. He was also a member of the clergy. He is known for the non-violent ways in which he advanced and led the civil rights movement. He fought for racial equality and showed the people a picture of a better future where all men are equal. Courage, perseverance and  the will to fight for what's right till the very end made him a great leader. He won The Nobel Peace Prize in 1964. </a:t>
            </a:r>
            <a:endParaRPr lang="it-IT" sz="2400" b="1" dirty="0" smtClean="0"/>
          </a:p>
        </p:txBody>
      </p:sp>
      <p:pic>
        <p:nvPicPr>
          <p:cNvPr id="4098" name="Picture 2" descr="C:\Users\Alberto\Desktop\Martin-Luther-King-Jr-9365086-1-402-300x300.jpg"/>
          <p:cNvPicPr>
            <a:picLocks noChangeAspect="1" noChangeArrowheads="1"/>
          </p:cNvPicPr>
          <p:nvPr/>
        </p:nvPicPr>
        <p:blipFill>
          <a:blip r:embed="rId2"/>
          <a:srcRect/>
          <a:stretch>
            <a:fillRect/>
          </a:stretch>
        </p:blipFill>
        <p:spPr bwMode="auto">
          <a:xfrm>
            <a:off x="2971800" y="0"/>
            <a:ext cx="3276600" cy="342900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testo 2"/>
          <p:cNvSpPr>
            <a:spLocks noGrp="1"/>
          </p:cNvSpPr>
          <p:nvPr>
            <p:ph type="body" idx="1"/>
          </p:nvPr>
        </p:nvSpPr>
        <p:spPr>
          <a:xfrm>
            <a:off x="530225" y="0"/>
            <a:ext cx="8004175" cy="6705600"/>
          </a:xfrm>
        </p:spPr>
        <p:txBody>
          <a:bodyPr/>
          <a:lstStyle/>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algn="just" eaLnBrk="1" hangingPunct="1"/>
            <a:r>
              <a:rPr lang="en-US" sz="2400" dirty="0" smtClean="0"/>
              <a:t>Nelson Mandela was the first democratically elected President of South Africa. He was the leader of the Anti- Apartheid movement and all through his life, he relentlessly fought against racial discrimination. For his actions, he served a long prison sentence but even that did not deter him. He came out as a hero and led the country into a free, equal future. His determination, focus and will-power were tremendous that even after serving almost 30 years in jail, he got out, never sought revenge, but successfully worked for a peaceful  and integrated South Africa. </a:t>
            </a:r>
            <a:endParaRPr lang="it-IT" sz="2400" b="1" dirty="0" smtClean="0"/>
          </a:p>
        </p:txBody>
      </p:sp>
      <p:pic>
        <p:nvPicPr>
          <p:cNvPr id="5122" name="Picture 2"/>
          <p:cNvPicPr>
            <a:picLocks noChangeAspect="1" noChangeArrowheads="1"/>
          </p:cNvPicPr>
          <p:nvPr/>
        </p:nvPicPr>
        <p:blipFill>
          <a:blip r:embed="rId2"/>
          <a:srcRect/>
          <a:stretch>
            <a:fillRect/>
          </a:stretch>
        </p:blipFill>
        <p:spPr bwMode="auto">
          <a:xfrm>
            <a:off x="3276600" y="0"/>
            <a:ext cx="2438400" cy="2895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testo 2"/>
          <p:cNvSpPr>
            <a:spLocks noGrp="1"/>
          </p:cNvSpPr>
          <p:nvPr>
            <p:ph type="body" idx="1"/>
          </p:nvPr>
        </p:nvSpPr>
        <p:spPr>
          <a:xfrm>
            <a:off x="530225" y="0"/>
            <a:ext cx="8004175" cy="6477000"/>
          </a:xfrm>
        </p:spPr>
        <p:txBody>
          <a:bodyPr/>
          <a:lstStyle/>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it-IT" sz="2400" dirty="0" smtClean="0"/>
          </a:p>
          <a:p>
            <a:pPr eaLnBrk="1" hangingPunct="1"/>
            <a:endParaRPr lang="it-IT" sz="2400" dirty="0" smtClean="0"/>
          </a:p>
          <a:p>
            <a:pPr eaLnBrk="1" hangingPunct="1"/>
            <a:endParaRPr lang="it-IT" sz="2400" dirty="0" smtClean="0"/>
          </a:p>
          <a:p>
            <a:pPr eaLnBrk="1" hangingPunct="1"/>
            <a:endParaRPr lang="it-IT" sz="2400" dirty="0" smtClean="0"/>
          </a:p>
          <a:p>
            <a:pPr eaLnBrk="1" hangingPunct="1"/>
            <a:r>
              <a:rPr lang="it-IT" sz="2400" b="1" dirty="0" err="1" smtClean="0"/>
              <a:t>Aung</a:t>
            </a:r>
            <a:r>
              <a:rPr lang="it-IT" sz="2400" b="1" dirty="0" smtClean="0"/>
              <a:t> San </a:t>
            </a:r>
            <a:r>
              <a:rPr lang="it-IT" sz="2400" b="1" dirty="0" err="1" smtClean="0"/>
              <a:t>Suu</a:t>
            </a:r>
            <a:r>
              <a:rPr lang="it-IT" sz="2400" b="1" dirty="0" smtClean="0"/>
              <a:t> </a:t>
            </a:r>
            <a:r>
              <a:rPr lang="it-IT" sz="2400" b="1" dirty="0" err="1" smtClean="0"/>
              <a:t>Kyi</a:t>
            </a:r>
            <a:r>
              <a:rPr lang="it-IT" sz="2400" dirty="0" smtClean="0"/>
              <a:t>, t</a:t>
            </a:r>
            <a:r>
              <a:rPr lang="en-US" sz="2400" dirty="0" smtClean="0"/>
              <a:t>he Nobel Peace Prize winner gave up freedom and a life with her family in Britain to protest military rule in Burma (now Myanmar). But nearly two decades of house arrest could not quash the opposition leader's determination. </a:t>
            </a:r>
            <a:endParaRPr lang="it-IT" sz="2400" b="1" dirty="0" smtClean="0"/>
          </a:p>
        </p:txBody>
      </p:sp>
      <p:pic>
        <p:nvPicPr>
          <p:cNvPr id="7170" name="Picture 2" descr="C:\Users\Alberto\Desktop\484425229.jpg"/>
          <p:cNvPicPr>
            <a:picLocks noChangeAspect="1" noChangeArrowheads="1"/>
          </p:cNvPicPr>
          <p:nvPr/>
        </p:nvPicPr>
        <p:blipFill>
          <a:blip r:embed="rId2"/>
          <a:srcRect/>
          <a:stretch>
            <a:fillRect/>
          </a:stretch>
        </p:blipFill>
        <p:spPr bwMode="auto">
          <a:xfrm>
            <a:off x="1981200" y="76200"/>
            <a:ext cx="5257800" cy="3810000"/>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testo 2"/>
          <p:cNvSpPr>
            <a:spLocks noGrp="1"/>
          </p:cNvSpPr>
          <p:nvPr>
            <p:ph type="body" idx="1"/>
          </p:nvPr>
        </p:nvSpPr>
        <p:spPr>
          <a:xfrm>
            <a:off x="530225" y="0"/>
            <a:ext cx="8080375" cy="5943600"/>
          </a:xfrm>
        </p:spPr>
        <p:txBody>
          <a:bodyPr/>
          <a:lstStyle/>
          <a:p>
            <a:pPr eaLnBrk="1" hangingPunct="1"/>
            <a:endParaRPr lang="en-GB" sz="2400" b="1" dirty="0" smtClean="0"/>
          </a:p>
          <a:p>
            <a:pPr eaLnBrk="1" hangingPunct="1"/>
            <a:r>
              <a:rPr lang="en-GB" sz="3600" b="1" dirty="0" smtClean="0"/>
              <a:t>How reality is socially construed and how individuals and organizations construe their experiences are relevant to the understanding of why  narcissistic and psychopathic leaders find a lot of adoring followers</a:t>
            </a:r>
          </a:p>
          <a:p>
            <a:pPr eaLnBrk="1" hangingPunct="1"/>
            <a:r>
              <a:rPr lang="en-GB" sz="3600" b="1" dirty="0" smtClean="0"/>
              <a:t>as well as </a:t>
            </a:r>
            <a:r>
              <a:rPr lang="en-GB" sz="3600" b="1" dirty="0" smtClean="0">
                <a:solidFill>
                  <a:srgbClr val="FFFF00"/>
                </a:solidFill>
              </a:rPr>
              <a:t>how parents, schools and communities can promote the development of   healthy personalities  and effective leaders</a:t>
            </a:r>
            <a:r>
              <a:rPr lang="en-GB" sz="3600" b="1" dirty="0" smtClean="0"/>
              <a:t>.</a:t>
            </a:r>
            <a:endParaRPr lang="it-IT" sz="3600" b="1"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egnaposto testo 2"/>
          <p:cNvSpPr>
            <a:spLocks noGrp="1"/>
          </p:cNvSpPr>
          <p:nvPr>
            <p:ph type="body" idx="1"/>
          </p:nvPr>
        </p:nvSpPr>
        <p:spPr>
          <a:xfrm>
            <a:off x="381000" y="914400"/>
            <a:ext cx="8382000" cy="3810000"/>
          </a:xfrm>
        </p:spPr>
        <p:txBody>
          <a:bodyPr/>
          <a:lstStyle/>
          <a:p>
            <a:pPr eaLnBrk="1" hangingPunct="1"/>
            <a:r>
              <a:rPr lang="en-GB" sz="3200" dirty="0" smtClean="0"/>
              <a:t>We need to ask ourselves some basic questions:</a:t>
            </a:r>
            <a:endParaRPr lang="it-IT" sz="3200" dirty="0" smtClean="0"/>
          </a:p>
          <a:p>
            <a:pPr eaLnBrk="1" hangingPunct="1"/>
            <a:r>
              <a:rPr lang="en-GB" sz="2400" dirty="0" smtClean="0"/>
              <a:t> </a:t>
            </a:r>
            <a:endParaRPr lang="it-IT" sz="2400" dirty="0" smtClean="0"/>
          </a:p>
          <a:p>
            <a:pPr eaLnBrk="1" hangingPunct="1"/>
            <a:r>
              <a:rPr lang="en-GB" sz="3600" b="1" dirty="0" smtClean="0">
                <a:solidFill>
                  <a:srgbClr val="FFFF00"/>
                </a:solidFill>
              </a:rPr>
              <a:t>How our social and personal Selves are socially structured?</a:t>
            </a:r>
            <a:endParaRPr lang="it-IT" sz="3600" b="1" dirty="0" smtClean="0">
              <a:solidFill>
                <a:srgbClr val="FFFF00"/>
              </a:solidFill>
            </a:endParaRPr>
          </a:p>
          <a:p>
            <a:pPr eaLnBrk="1" hangingPunct="1"/>
            <a:endParaRPr lang="en-GB" sz="1800" dirty="0" smtClean="0"/>
          </a:p>
          <a:p>
            <a:pPr eaLnBrk="1" hangingPunct="1"/>
            <a:r>
              <a:rPr lang="en-GB" sz="2800" b="1" dirty="0" smtClean="0"/>
              <a:t>Is the  present  social construction of reality and of personal and social selves is effective for promoting the  sustainable  development of human potentialities of all the  people &amp; the living forms of our planet or is it dysfunctional? </a:t>
            </a:r>
            <a:endParaRPr lang="it-IT" sz="2800" b="1" dirty="0" smtClean="0"/>
          </a:p>
          <a:p>
            <a:pPr eaLnBrk="1" hangingPunct="1"/>
            <a:endParaRPr lang="it-IT"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egnaposto testo 2"/>
          <p:cNvSpPr>
            <a:spLocks noGrp="1"/>
          </p:cNvSpPr>
          <p:nvPr>
            <p:ph type="body" idx="1"/>
          </p:nvPr>
        </p:nvSpPr>
        <p:spPr>
          <a:xfrm>
            <a:off x="609600" y="762000"/>
            <a:ext cx="8080375" cy="5029200"/>
          </a:xfrm>
        </p:spPr>
        <p:txBody>
          <a:bodyPr/>
          <a:lstStyle/>
          <a:p>
            <a:pPr eaLnBrk="1" hangingPunct="1"/>
            <a:r>
              <a:rPr lang="en-GB" sz="4400" dirty="0" smtClean="0"/>
              <a:t>The state of human affairs shows that there are  several barriers that make it difficult to understand </a:t>
            </a:r>
            <a:r>
              <a:rPr lang="en-GB" sz="4400" b="1" dirty="0" smtClean="0">
                <a:solidFill>
                  <a:schemeClr val="bg1"/>
                </a:solidFill>
              </a:rPr>
              <a:t>the </a:t>
            </a:r>
            <a:r>
              <a:rPr lang="en-GB" sz="4400" b="1" dirty="0" smtClean="0">
                <a:solidFill>
                  <a:srgbClr val="FFFF00"/>
                </a:solidFill>
              </a:rPr>
              <a:t>real nature</a:t>
            </a:r>
            <a:r>
              <a:rPr lang="en-GB" sz="4400" b="1" dirty="0" smtClean="0">
                <a:solidFill>
                  <a:schemeClr val="bg1"/>
                </a:solidFill>
              </a:rPr>
              <a:t> of the problems  we </a:t>
            </a:r>
            <a:r>
              <a:rPr lang="en-GB" sz="4400" b="1" dirty="0" smtClean="0">
                <a:solidFill>
                  <a:srgbClr val="FF0000"/>
                </a:solidFill>
              </a:rPr>
              <a:t>urgently </a:t>
            </a:r>
            <a:r>
              <a:rPr lang="en-GB" sz="4400" b="1" dirty="0" smtClean="0">
                <a:solidFill>
                  <a:schemeClr val="bg1"/>
                </a:solidFill>
              </a:rPr>
              <a:t>need to face</a:t>
            </a:r>
            <a:endParaRPr lang="it-IT" sz="40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egnaposto testo 2"/>
          <p:cNvSpPr>
            <a:spLocks noGrp="1"/>
          </p:cNvSpPr>
          <p:nvPr>
            <p:ph type="body" idx="1"/>
          </p:nvPr>
        </p:nvSpPr>
        <p:spPr>
          <a:xfrm>
            <a:off x="457200" y="990600"/>
            <a:ext cx="8153400" cy="4648200"/>
          </a:xfrm>
        </p:spPr>
        <p:txBody>
          <a:bodyPr/>
          <a:lstStyle/>
          <a:p>
            <a:pPr eaLnBrk="1" hangingPunct="1"/>
            <a:r>
              <a:rPr lang="en-GB" sz="3200" dirty="0" smtClean="0"/>
              <a:t>How we construe our experiences &amp; our narratives makes  a  big difference</a:t>
            </a:r>
            <a:endParaRPr lang="it-IT" sz="3200" dirty="0" smtClean="0"/>
          </a:p>
          <a:p>
            <a:pPr eaLnBrk="1" hangingPunct="1"/>
            <a:r>
              <a:rPr lang="en-GB" sz="2400" dirty="0" smtClean="0"/>
              <a:t>  </a:t>
            </a:r>
            <a:endParaRPr lang="it-IT" sz="2400" dirty="0" smtClean="0"/>
          </a:p>
          <a:p>
            <a:pPr eaLnBrk="1" hangingPunct="1"/>
            <a:r>
              <a:rPr lang="en-GB" sz="3200" dirty="0" smtClean="0"/>
              <a:t>Differing values, concepts of reality, of human nature, generate different relationships, priorities, goals &amp; actions based on strategies of: </a:t>
            </a:r>
            <a:endParaRPr lang="it-IT" sz="3200" dirty="0" smtClean="0"/>
          </a:p>
          <a:p>
            <a:pPr eaLnBrk="1" hangingPunct="1"/>
            <a:r>
              <a:rPr lang="en-GB" sz="3400" b="1" dirty="0" smtClean="0">
                <a:solidFill>
                  <a:srgbClr val="FFFF00"/>
                </a:solidFill>
              </a:rPr>
              <a:t>Empowerment or Disempowerment</a:t>
            </a:r>
            <a:endParaRPr lang="it-IT" sz="3400" b="1" dirty="0" smtClean="0">
              <a:solidFill>
                <a:srgbClr val="FFFF00"/>
              </a:solidFill>
            </a:endParaRPr>
          </a:p>
          <a:p>
            <a:pPr eaLnBrk="1" hangingPunct="1"/>
            <a:r>
              <a:rPr lang="en-GB" sz="3000" b="1" dirty="0" smtClean="0">
                <a:solidFill>
                  <a:schemeClr val="hlink"/>
                </a:solidFill>
              </a:rPr>
              <a:t> </a:t>
            </a:r>
            <a:endParaRPr lang="it-IT" sz="3000" b="1" dirty="0" smtClean="0">
              <a:solidFill>
                <a:schemeClr val="hlink"/>
              </a:solidFill>
            </a:endParaRPr>
          </a:p>
          <a:p>
            <a:pPr eaLnBrk="1" hangingPunct="1"/>
            <a:endParaRPr lang="it-IT" sz="3000" b="1" dirty="0" smtClean="0">
              <a:solidFill>
                <a:schemeClr val="hlink"/>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4724400" y="762000"/>
            <a:ext cx="4191000" cy="4495800"/>
          </a:xfrm>
        </p:spPr>
        <p:txBody>
          <a:bodyPr/>
          <a:lstStyle/>
          <a:p>
            <a:pPr eaLnBrk="1" hangingPunct="1">
              <a:defRPr/>
            </a:pPr>
            <a:r>
              <a:rPr lang="it-IT" sz="1800" b="1" dirty="0" err="1" smtClean="0">
                <a:solidFill>
                  <a:srgbClr val="FFFF00"/>
                </a:solidFill>
              </a:rPr>
              <a:t>Disempowerment</a:t>
            </a:r>
            <a:endParaRPr lang="it-IT" sz="1800" b="1" dirty="0" smtClean="0">
              <a:solidFill>
                <a:srgbClr val="FFFF00"/>
              </a:solidFill>
            </a:endParaRPr>
          </a:p>
          <a:p>
            <a:pPr eaLnBrk="1" hangingPunct="1">
              <a:defRPr/>
            </a:pPr>
            <a:endParaRPr lang="it-IT" sz="1800" b="1" dirty="0" smtClean="0">
              <a:solidFill>
                <a:srgbClr val="FFFF00"/>
              </a:solidFill>
            </a:endParaRPr>
          </a:p>
          <a:p>
            <a:pPr marL="342900" indent="-342900" eaLnBrk="1" hangingPunct="1">
              <a:buFont typeface="+mj-lt"/>
              <a:buAutoNum type="arabicPeriod"/>
              <a:defRPr/>
            </a:pPr>
            <a:r>
              <a:rPr lang="it-IT" sz="1600" dirty="0" err="1" smtClean="0">
                <a:solidFill>
                  <a:srgbClr val="FFFF00"/>
                </a:solidFill>
              </a:rPr>
              <a:t>Authoritarian</a:t>
            </a:r>
            <a:r>
              <a:rPr lang="it-IT" sz="1600" dirty="0" smtClean="0">
                <a:solidFill>
                  <a:srgbClr val="FFFF00"/>
                </a:solidFill>
              </a:rPr>
              <a:t>  </a:t>
            </a:r>
            <a:r>
              <a:rPr lang="it-IT" sz="1600" dirty="0" err="1" smtClean="0">
                <a:solidFill>
                  <a:srgbClr val="FFFF00"/>
                </a:solidFill>
              </a:rPr>
              <a:t>Relationships</a:t>
            </a:r>
            <a:endParaRPr lang="it-IT" sz="1600" dirty="0" smtClean="0">
              <a:solidFill>
                <a:srgbClr val="FFFF00"/>
              </a:solidFill>
            </a:endParaRPr>
          </a:p>
          <a:p>
            <a:pPr marL="342900" indent="-342900" eaLnBrk="1" hangingPunct="1">
              <a:buFont typeface="+mj-lt"/>
              <a:buAutoNum type="arabicPeriod"/>
              <a:defRPr/>
            </a:pPr>
            <a:r>
              <a:rPr lang="it-IT" sz="1600" dirty="0" err="1" smtClean="0">
                <a:solidFill>
                  <a:srgbClr val="FFFF00"/>
                </a:solidFill>
              </a:rPr>
              <a:t>Oppression</a:t>
            </a:r>
            <a:r>
              <a:rPr lang="it-IT" sz="1600" dirty="0">
                <a:solidFill>
                  <a:srgbClr val="FFFF00"/>
                </a:solidFill>
              </a:rPr>
              <a:t> </a:t>
            </a:r>
            <a:r>
              <a:rPr lang="it-IT" sz="1600" dirty="0" smtClean="0">
                <a:solidFill>
                  <a:srgbClr val="FFFF00"/>
                </a:solidFill>
              </a:rPr>
              <a:t>&amp; </a:t>
            </a:r>
            <a:r>
              <a:rPr lang="it-IT" sz="1600" dirty="0" err="1" smtClean="0">
                <a:solidFill>
                  <a:srgbClr val="FFFF00"/>
                </a:solidFill>
              </a:rPr>
              <a:t>discrimination</a:t>
            </a:r>
            <a:endParaRPr lang="it-IT" sz="1600" dirty="0" smtClean="0">
              <a:solidFill>
                <a:srgbClr val="FFFF00"/>
              </a:solidFill>
            </a:endParaRPr>
          </a:p>
          <a:p>
            <a:pPr marL="342900" indent="-342900" eaLnBrk="1" hangingPunct="1">
              <a:buFont typeface="+mj-lt"/>
              <a:buAutoNum type="arabicPeriod"/>
              <a:defRPr/>
            </a:pPr>
            <a:r>
              <a:rPr lang="it-IT" sz="1600" dirty="0" err="1" smtClean="0">
                <a:solidFill>
                  <a:srgbClr val="FFFF00"/>
                </a:solidFill>
              </a:rPr>
              <a:t>Promotes</a:t>
            </a:r>
            <a:r>
              <a:rPr lang="it-IT" sz="1600" dirty="0" smtClean="0">
                <a:solidFill>
                  <a:srgbClr val="FFFF00"/>
                </a:solidFill>
              </a:rPr>
              <a:t> </a:t>
            </a:r>
            <a:r>
              <a:rPr lang="it-IT" sz="1600" dirty="0" err="1" smtClean="0">
                <a:solidFill>
                  <a:srgbClr val="FFFF00"/>
                </a:solidFill>
              </a:rPr>
              <a:t>passivity</a:t>
            </a:r>
            <a:endParaRPr lang="it-IT" sz="1600" dirty="0" smtClean="0">
              <a:solidFill>
                <a:srgbClr val="FFFF00"/>
              </a:solidFill>
            </a:endParaRPr>
          </a:p>
          <a:p>
            <a:pPr marL="342900" indent="-342900" eaLnBrk="1" hangingPunct="1">
              <a:buFont typeface="+mj-lt"/>
              <a:buAutoNum type="arabicPeriod"/>
              <a:defRPr/>
            </a:pPr>
            <a:r>
              <a:rPr lang="it-IT" sz="1600" dirty="0" err="1" smtClean="0">
                <a:solidFill>
                  <a:srgbClr val="FFFF00"/>
                </a:solidFill>
              </a:rPr>
              <a:t>Mechanistic-reductionist</a:t>
            </a:r>
            <a:r>
              <a:rPr lang="it-IT" sz="1600" dirty="0" smtClean="0">
                <a:solidFill>
                  <a:srgbClr val="FFFF00"/>
                </a:solidFill>
              </a:rPr>
              <a:t> </a:t>
            </a:r>
            <a:r>
              <a:rPr lang="it-IT" sz="1600" dirty="0" err="1" smtClean="0">
                <a:solidFill>
                  <a:srgbClr val="FFFF00"/>
                </a:solidFill>
              </a:rPr>
              <a:t>Paradigm</a:t>
            </a:r>
            <a:endParaRPr lang="it-IT" sz="1600" dirty="0" smtClean="0">
              <a:solidFill>
                <a:srgbClr val="FFFF00"/>
              </a:solidFill>
            </a:endParaRPr>
          </a:p>
          <a:p>
            <a:pPr marL="342900" indent="-342900" eaLnBrk="1" hangingPunct="1">
              <a:buFont typeface="+mj-lt"/>
              <a:buAutoNum type="arabicPeriod"/>
              <a:defRPr/>
            </a:pPr>
            <a:r>
              <a:rPr lang="it-IT" sz="1600" dirty="0" err="1" smtClean="0">
                <a:solidFill>
                  <a:srgbClr val="FFFF00"/>
                </a:solidFill>
              </a:rPr>
              <a:t>Reductionist</a:t>
            </a:r>
            <a:r>
              <a:rPr lang="it-IT" sz="1600" dirty="0" smtClean="0">
                <a:solidFill>
                  <a:srgbClr val="FFFF00"/>
                </a:solidFill>
              </a:rPr>
              <a:t>  Medicine</a:t>
            </a:r>
          </a:p>
          <a:p>
            <a:pPr marL="342900" indent="-342900" eaLnBrk="1" hangingPunct="1">
              <a:buFont typeface="+mj-lt"/>
              <a:buAutoNum type="arabicPeriod"/>
              <a:defRPr/>
            </a:pPr>
            <a:r>
              <a:rPr lang="it-IT" sz="1600" dirty="0" err="1" smtClean="0">
                <a:solidFill>
                  <a:srgbClr val="FFFF00"/>
                </a:solidFill>
              </a:rPr>
              <a:t>Disease</a:t>
            </a:r>
            <a:r>
              <a:rPr lang="it-IT" sz="1600" dirty="0" smtClean="0">
                <a:solidFill>
                  <a:srgbClr val="FFFF00"/>
                </a:solidFill>
              </a:rPr>
              <a:t> </a:t>
            </a:r>
            <a:r>
              <a:rPr lang="it-IT" sz="1600" dirty="0" err="1" smtClean="0">
                <a:solidFill>
                  <a:srgbClr val="FFFF00"/>
                </a:solidFill>
              </a:rPr>
              <a:t>Centered</a:t>
            </a:r>
            <a:r>
              <a:rPr lang="it-IT" sz="1600" dirty="0" smtClean="0">
                <a:solidFill>
                  <a:srgbClr val="FFFF00"/>
                </a:solidFill>
              </a:rPr>
              <a:t> Medicine</a:t>
            </a:r>
          </a:p>
          <a:p>
            <a:pPr marL="342900" indent="-342900" eaLnBrk="1" hangingPunct="1">
              <a:buFont typeface="+mj-lt"/>
              <a:buAutoNum type="arabicPeriod"/>
              <a:defRPr/>
            </a:pPr>
            <a:r>
              <a:rPr lang="it-IT" sz="1600" dirty="0" smtClean="0">
                <a:solidFill>
                  <a:srgbClr val="FFFF00"/>
                </a:solidFill>
              </a:rPr>
              <a:t>Electroshock</a:t>
            </a:r>
          </a:p>
          <a:p>
            <a:pPr marL="342900" indent="-342900" eaLnBrk="1" hangingPunct="1">
              <a:buFont typeface="+mj-lt"/>
              <a:buAutoNum type="arabicPeriod"/>
              <a:defRPr/>
            </a:pPr>
            <a:r>
              <a:rPr lang="it-IT" sz="1600" dirty="0" err="1" smtClean="0">
                <a:solidFill>
                  <a:srgbClr val="FFFF00"/>
                </a:solidFill>
              </a:rPr>
              <a:t>Manipulation</a:t>
            </a:r>
            <a:r>
              <a:rPr lang="it-IT" sz="1600" dirty="0" smtClean="0">
                <a:solidFill>
                  <a:srgbClr val="FFFF00"/>
                </a:solidFill>
              </a:rPr>
              <a:t> </a:t>
            </a:r>
            <a:r>
              <a:rPr lang="it-IT" sz="1600" dirty="0" err="1" smtClean="0">
                <a:solidFill>
                  <a:srgbClr val="FFFF00"/>
                </a:solidFill>
              </a:rPr>
              <a:t>of</a:t>
            </a:r>
            <a:r>
              <a:rPr lang="it-IT" sz="1600" dirty="0" smtClean="0">
                <a:solidFill>
                  <a:srgbClr val="FFFF00"/>
                </a:solidFill>
              </a:rPr>
              <a:t>  information</a:t>
            </a:r>
          </a:p>
          <a:p>
            <a:pPr marL="342900" indent="-342900" eaLnBrk="1" hangingPunct="1">
              <a:buFont typeface="+mj-lt"/>
              <a:buAutoNum type="arabicPeriod"/>
              <a:defRPr/>
            </a:pPr>
            <a:r>
              <a:rPr lang="it-IT" sz="1600" dirty="0" err="1" smtClean="0">
                <a:solidFill>
                  <a:srgbClr val="FFFF00"/>
                </a:solidFill>
              </a:rPr>
              <a:t>Racism</a:t>
            </a:r>
            <a:r>
              <a:rPr lang="it-IT" sz="1600" dirty="0" smtClean="0">
                <a:solidFill>
                  <a:srgbClr val="FFFF00"/>
                </a:solidFill>
              </a:rPr>
              <a:t>, </a:t>
            </a:r>
            <a:r>
              <a:rPr lang="it-IT" sz="1600" dirty="0" err="1" smtClean="0">
                <a:solidFill>
                  <a:srgbClr val="FFFF00"/>
                </a:solidFill>
              </a:rPr>
              <a:t>sexism</a:t>
            </a:r>
            <a:r>
              <a:rPr lang="it-IT" sz="1600" dirty="0" smtClean="0">
                <a:solidFill>
                  <a:srgbClr val="FFFF00"/>
                </a:solidFill>
              </a:rPr>
              <a:t>, </a:t>
            </a:r>
            <a:r>
              <a:rPr lang="it-IT" sz="1600" dirty="0" err="1" smtClean="0">
                <a:solidFill>
                  <a:srgbClr val="FFFF00"/>
                </a:solidFill>
              </a:rPr>
              <a:t>ageism</a:t>
            </a:r>
            <a:r>
              <a:rPr lang="it-IT" sz="1600" dirty="0" smtClean="0">
                <a:solidFill>
                  <a:srgbClr val="FFFF00"/>
                </a:solidFill>
              </a:rPr>
              <a:t>,  </a:t>
            </a:r>
            <a:r>
              <a:rPr lang="it-IT" sz="1600" dirty="0" err="1" smtClean="0">
                <a:solidFill>
                  <a:srgbClr val="FFFF00"/>
                </a:solidFill>
              </a:rPr>
              <a:t>bigotry</a:t>
            </a:r>
            <a:r>
              <a:rPr lang="it-IT" sz="1600" dirty="0" smtClean="0">
                <a:solidFill>
                  <a:srgbClr val="FFFF00"/>
                </a:solidFill>
              </a:rPr>
              <a:t> etc.</a:t>
            </a:r>
          </a:p>
          <a:p>
            <a:pPr marL="342900" indent="-342900" eaLnBrk="1" hangingPunct="1">
              <a:buFont typeface="+mj-lt"/>
              <a:buAutoNum type="arabicPeriod"/>
              <a:defRPr/>
            </a:pPr>
            <a:r>
              <a:rPr lang="it-IT" sz="1600" dirty="0" err="1" smtClean="0">
                <a:solidFill>
                  <a:srgbClr val="FFFF00"/>
                </a:solidFill>
              </a:rPr>
              <a:t>Alienation</a:t>
            </a:r>
            <a:r>
              <a:rPr lang="it-IT" sz="1600" dirty="0" smtClean="0">
                <a:solidFill>
                  <a:srgbClr val="FFFF00"/>
                </a:solidFill>
              </a:rPr>
              <a:t> from self, </a:t>
            </a:r>
            <a:r>
              <a:rPr lang="it-IT" sz="1600" dirty="0" err="1" smtClean="0">
                <a:solidFill>
                  <a:srgbClr val="FFFF00"/>
                </a:solidFill>
              </a:rPr>
              <a:t>others</a:t>
            </a:r>
            <a:r>
              <a:rPr lang="it-IT" sz="1600" dirty="0" smtClean="0">
                <a:solidFill>
                  <a:srgbClr val="FFFF00"/>
                </a:solidFill>
              </a:rPr>
              <a:t>, </a:t>
            </a:r>
            <a:r>
              <a:rPr lang="it-IT" sz="1600" dirty="0" err="1" smtClean="0">
                <a:solidFill>
                  <a:srgbClr val="FFFF00"/>
                </a:solidFill>
              </a:rPr>
              <a:t>depletion</a:t>
            </a:r>
            <a:r>
              <a:rPr lang="it-IT" sz="1600" dirty="0" smtClean="0">
                <a:solidFill>
                  <a:srgbClr val="FFFF00"/>
                </a:solidFill>
              </a:rPr>
              <a:t> of Natural &amp; human </a:t>
            </a:r>
            <a:r>
              <a:rPr lang="it-IT" sz="1600" dirty="0" err="1" smtClean="0">
                <a:solidFill>
                  <a:srgbClr val="FFFF00"/>
                </a:solidFill>
              </a:rPr>
              <a:t>resources</a:t>
            </a:r>
            <a:endParaRPr lang="it-IT" sz="1600" dirty="0" smtClean="0">
              <a:solidFill>
                <a:srgbClr val="FFFF00"/>
              </a:solidFill>
            </a:endParaRPr>
          </a:p>
          <a:p>
            <a:pPr marL="342900" indent="-342900" eaLnBrk="1" hangingPunct="1">
              <a:buFont typeface="+mj-lt"/>
              <a:buAutoNum type="arabicPeriod"/>
              <a:defRPr/>
            </a:pPr>
            <a:r>
              <a:rPr lang="it-IT" sz="1600" dirty="0" smtClean="0">
                <a:solidFill>
                  <a:srgbClr val="FFFF00"/>
                </a:solidFill>
              </a:rPr>
              <a:t>Profit to </a:t>
            </a:r>
            <a:r>
              <a:rPr lang="it-IT" sz="1600" dirty="0" err="1" smtClean="0">
                <a:solidFill>
                  <a:srgbClr val="FFFF00"/>
                </a:solidFill>
              </a:rPr>
              <a:t>all</a:t>
            </a:r>
            <a:r>
              <a:rPr lang="it-IT" sz="1600" dirty="0" smtClean="0">
                <a:solidFill>
                  <a:srgbClr val="FFFF00"/>
                </a:solidFill>
              </a:rPr>
              <a:t> </a:t>
            </a:r>
            <a:r>
              <a:rPr lang="it-IT" sz="1600" dirty="0" err="1" smtClean="0">
                <a:solidFill>
                  <a:srgbClr val="FFFF00"/>
                </a:solidFill>
              </a:rPr>
              <a:t>cost</a:t>
            </a:r>
            <a:r>
              <a:rPr lang="it-IT" sz="1600" dirty="0" smtClean="0">
                <a:solidFill>
                  <a:srgbClr val="FFFF00"/>
                </a:solidFill>
              </a:rPr>
              <a:t>, </a:t>
            </a:r>
            <a:r>
              <a:rPr lang="it-IT" sz="1600" dirty="0" err="1" smtClean="0">
                <a:solidFill>
                  <a:srgbClr val="FFFF00"/>
                </a:solidFill>
              </a:rPr>
              <a:t>monopolies</a:t>
            </a:r>
            <a:r>
              <a:rPr lang="it-IT" sz="1600" dirty="0" smtClean="0">
                <a:solidFill>
                  <a:srgbClr val="FFFF00"/>
                </a:solidFill>
              </a:rPr>
              <a:t>, </a:t>
            </a:r>
            <a:r>
              <a:rPr lang="it-IT" sz="1600" dirty="0" err="1" smtClean="0">
                <a:solidFill>
                  <a:srgbClr val="FFFF00"/>
                </a:solidFill>
              </a:rPr>
              <a:t>Subprime</a:t>
            </a:r>
            <a:r>
              <a:rPr lang="it-IT" sz="1600" dirty="0" smtClean="0">
                <a:solidFill>
                  <a:srgbClr val="FFFF00"/>
                </a:solidFill>
              </a:rPr>
              <a:t> caper</a:t>
            </a:r>
            <a:endParaRPr lang="it-IT" sz="1600" dirty="0">
              <a:solidFill>
                <a:srgbClr val="FFFF00"/>
              </a:solidFill>
            </a:endParaRPr>
          </a:p>
        </p:txBody>
      </p:sp>
      <p:sp>
        <p:nvSpPr>
          <p:cNvPr id="20482" name="Segnaposto testo 2"/>
          <p:cNvSpPr txBox="1">
            <a:spLocks/>
          </p:cNvSpPr>
          <p:nvPr/>
        </p:nvSpPr>
        <p:spPr bwMode="auto">
          <a:xfrm>
            <a:off x="381000" y="762000"/>
            <a:ext cx="3886200" cy="4572000"/>
          </a:xfrm>
          <a:prstGeom prst="rect">
            <a:avLst/>
          </a:prstGeom>
          <a:noFill/>
          <a:ln w="9525">
            <a:noFill/>
            <a:miter lim="800000"/>
            <a:headEnd/>
            <a:tailEnd/>
          </a:ln>
        </p:spPr>
        <p:txBody>
          <a:bodyPr lIns="45720" rIns="45720"/>
          <a:lstStyle/>
          <a:p>
            <a:pPr>
              <a:spcBef>
                <a:spcPct val="20000"/>
              </a:spcBef>
              <a:buClr>
                <a:srgbClr val="0BD0D9"/>
              </a:buClr>
              <a:buSzPct val="95000"/>
              <a:buFont typeface="Wingdings 2" pitchFamily="18" charset="2"/>
              <a:buNone/>
            </a:pPr>
            <a:r>
              <a:rPr lang="it-IT" b="1" dirty="0" err="1">
                <a:latin typeface="Constantia" pitchFamily="18" charset="0"/>
              </a:rPr>
              <a:t>Empowerment</a:t>
            </a:r>
            <a:endParaRPr lang="it-IT" b="1" dirty="0">
              <a:latin typeface="Constantia" pitchFamily="18" charset="0"/>
            </a:endParaRPr>
          </a:p>
          <a:p>
            <a:pPr>
              <a:spcBef>
                <a:spcPct val="20000"/>
              </a:spcBef>
              <a:buClr>
                <a:srgbClr val="0BD0D9"/>
              </a:buClr>
              <a:buSzPct val="95000"/>
              <a:buFont typeface="Wingdings 2" pitchFamily="18" charset="2"/>
              <a:buNone/>
            </a:pPr>
            <a:endParaRPr lang="it-IT" b="1" dirty="0">
              <a:latin typeface="Constantia" pitchFamily="18" charset="0"/>
            </a:endParaRPr>
          </a:p>
          <a:p>
            <a:pPr>
              <a:spcBef>
                <a:spcPct val="20000"/>
              </a:spcBef>
              <a:buClr>
                <a:srgbClr val="0BD0D9"/>
              </a:buClr>
              <a:buSzPct val="95000"/>
              <a:buFont typeface="Calibri" pitchFamily="34" charset="0"/>
              <a:buAutoNum type="arabicPeriod"/>
            </a:pPr>
            <a:r>
              <a:rPr lang="it-IT" sz="1600" dirty="0" err="1">
                <a:latin typeface="Constantia" pitchFamily="18" charset="0"/>
              </a:rPr>
              <a:t>Democratic</a:t>
            </a:r>
            <a:r>
              <a:rPr lang="it-IT" sz="1600" dirty="0">
                <a:latin typeface="Constantia" pitchFamily="18" charset="0"/>
              </a:rPr>
              <a:t> </a:t>
            </a:r>
            <a:r>
              <a:rPr lang="it-IT" sz="1600" dirty="0" err="1">
                <a:latin typeface="Constantia" pitchFamily="18" charset="0"/>
              </a:rPr>
              <a:t>relationships</a:t>
            </a:r>
            <a:endParaRPr lang="it-IT" sz="1600" dirty="0">
              <a:latin typeface="Constantia" pitchFamily="18" charset="0"/>
            </a:endParaRPr>
          </a:p>
          <a:p>
            <a:pPr>
              <a:spcBef>
                <a:spcPct val="20000"/>
              </a:spcBef>
              <a:buClr>
                <a:srgbClr val="0BD0D9"/>
              </a:buClr>
              <a:buSzPct val="95000"/>
              <a:buFont typeface="Calibri" pitchFamily="34" charset="0"/>
              <a:buAutoNum type="arabicPeriod"/>
            </a:pPr>
            <a:r>
              <a:rPr lang="it-IT" sz="1600" dirty="0" err="1">
                <a:latin typeface="Constantia" pitchFamily="18" charset="0"/>
              </a:rPr>
              <a:t>Equal</a:t>
            </a:r>
            <a:r>
              <a:rPr lang="it-IT" sz="1600" dirty="0">
                <a:latin typeface="Constantia" pitchFamily="18" charset="0"/>
              </a:rPr>
              <a:t> </a:t>
            </a:r>
            <a:r>
              <a:rPr lang="it-IT" sz="1600" dirty="0" err="1">
                <a:latin typeface="Constantia" pitchFamily="18" charset="0"/>
              </a:rPr>
              <a:t>rights</a:t>
            </a:r>
            <a:r>
              <a:rPr lang="it-IT" sz="1600" dirty="0">
                <a:latin typeface="Constantia" pitchFamily="18" charset="0"/>
              </a:rPr>
              <a:t> &amp; </a:t>
            </a:r>
            <a:r>
              <a:rPr lang="it-IT" sz="1600" dirty="0" err="1">
                <a:latin typeface="Constantia" pitchFamily="18" charset="0"/>
              </a:rPr>
              <a:t>opportunities</a:t>
            </a:r>
            <a:endParaRPr lang="it-IT" sz="1600" dirty="0">
              <a:latin typeface="Constantia" pitchFamily="18" charset="0"/>
            </a:endParaRPr>
          </a:p>
          <a:p>
            <a:pPr>
              <a:spcBef>
                <a:spcPct val="20000"/>
              </a:spcBef>
              <a:buClr>
                <a:srgbClr val="0BD0D9"/>
              </a:buClr>
              <a:buSzPct val="95000"/>
              <a:buFont typeface="Calibri" pitchFamily="34" charset="0"/>
              <a:buAutoNum type="arabicPeriod"/>
            </a:pPr>
            <a:r>
              <a:rPr lang="it-IT" sz="1600" dirty="0" err="1">
                <a:latin typeface="Constantia" pitchFamily="18" charset="0"/>
              </a:rPr>
              <a:t>Promotes</a:t>
            </a:r>
            <a:r>
              <a:rPr lang="it-IT" sz="1600" dirty="0">
                <a:latin typeface="Constantia" pitchFamily="18" charset="0"/>
              </a:rPr>
              <a:t> </a:t>
            </a:r>
            <a:r>
              <a:rPr lang="it-IT" sz="1600" dirty="0" err="1">
                <a:latin typeface="Constantia" pitchFamily="18" charset="0"/>
              </a:rPr>
              <a:t>responsibility</a:t>
            </a:r>
            <a:endParaRPr lang="it-IT" sz="1600" dirty="0">
              <a:latin typeface="Constantia" pitchFamily="18" charset="0"/>
            </a:endParaRPr>
          </a:p>
          <a:p>
            <a:pPr>
              <a:spcBef>
                <a:spcPct val="20000"/>
              </a:spcBef>
              <a:buClr>
                <a:srgbClr val="0BD0D9"/>
              </a:buClr>
              <a:buSzPct val="95000"/>
              <a:buFont typeface="Calibri" pitchFamily="34" charset="0"/>
              <a:buAutoNum type="arabicPeriod"/>
            </a:pPr>
            <a:r>
              <a:rPr lang="it-IT" sz="1600" dirty="0" err="1">
                <a:latin typeface="Constantia" pitchFamily="18" charset="0"/>
              </a:rPr>
              <a:t>Bio-Psycho-Social</a:t>
            </a:r>
            <a:r>
              <a:rPr lang="it-IT" sz="1600" dirty="0">
                <a:latin typeface="Constantia" pitchFamily="18" charset="0"/>
              </a:rPr>
              <a:t> </a:t>
            </a:r>
            <a:r>
              <a:rPr lang="it-IT" sz="1600" dirty="0" err="1">
                <a:latin typeface="Constantia" pitchFamily="18" charset="0"/>
              </a:rPr>
              <a:t>Paradigm</a:t>
            </a:r>
            <a:endParaRPr lang="it-IT" sz="1600" dirty="0">
              <a:latin typeface="Constantia" pitchFamily="18" charset="0"/>
            </a:endParaRPr>
          </a:p>
          <a:p>
            <a:pPr>
              <a:spcBef>
                <a:spcPct val="20000"/>
              </a:spcBef>
              <a:buClr>
                <a:srgbClr val="0BD0D9"/>
              </a:buClr>
              <a:buSzPct val="95000"/>
              <a:buFont typeface="Calibri" pitchFamily="34" charset="0"/>
              <a:buAutoNum type="arabicPeriod"/>
            </a:pPr>
            <a:r>
              <a:rPr lang="it-IT" sz="1600" dirty="0" err="1">
                <a:latin typeface="Constantia" pitchFamily="18" charset="0"/>
              </a:rPr>
              <a:t>Health</a:t>
            </a:r>
            <a:r>
              <a:rPr lang="it-IT" sz="1600" dirty="0">
                <a:latin typeface="Constantia" pitchFamily="18" charset="0"/>
              </a:rPr>
              <a:t> Promotion</a:t>
            </a:r>
          </a:p>
          <a:p>
            <a:pPr>
              <a:spcBef>
                <a:spcPct val="20000"/>
              </a:spcBef>
              <a:buClr>
                <a:srgbClr val="0BD0D9"/>
              </a:buClr>
              <a:buSzPct val="95000"/>
              <a:buFont typeface="Calibri" pitchFamily="34" charset="0"/>
              <a:buAutoNum type="arabicPeriod"/>
            </a:pPr>
            <a:r>
              <a:rPr lang="it-IT" sz="1600" dirty="0" err="1">
                <a:latin typeface="Constantia" pitchFamily="18" charset="0"/>
              </a:rPr>
              <a:t>Patient</a:t>
            </a:r>
            <a:r>
              <a:rPr lang="it-IT" sz="1600" dirty="0">
                <a:latin typeface="Constantia" pitchFamily="18" charset="0"/>
              </a:rPr>
              <a:t> </a:t>
            </a:r>
            <a:r>
              <a:rPr lang="it-IT" sz="1600" dirty="0" err="1">
                <a:latin typeface="Constantia" pitchFamily="18" charset="0"/>
              </a:rPr>
              <a:t>Centered</a:t>
            </a:r>
            <a:r>
              <a:rPr lang="it-IT" sz="1600" dirty="0">
                <a:latin typeface="Constantia" pitchFamily="18" charset="0"/>
              </a:rPr>
              <a:t> Medicine</a:t>
            </a:r>
          </a:p>
          <a:p>
            <a:pPr>
              <a:spcBef>
                <a:spcPct val="20000"/>
              </a:spcBef>
              <a:buClr>
                <a:srgbClr val="0BD0D9"/>
              </a:buClr>
              <a:buSzPct val="95000"/>
              <a:buFont typeface="Calibri" pitchFamily="34" charset="0"/>
              <a:buAutoNum type="arabicPeriod"/>
            </a:pPr>
            <a:r>
              <a:rPr lang="it-IT" sz="1600" dirty="0" err="1">
                <a:latin typeface="Constantia" pitchFamily="18" charset="0"/>
              </a:rPr>
              <a:t>Biofeedback</a:t>
            </a:r>
            <a:r>
              <a:rPr lang="it-IT" sz="1600" dirty="0">
                <a:latin typeface="Constantia" pitchFamily="18" charset="0"/>
              </a:rPr>
              <a:t>, </a:t>
            </a:r>
            <a:r>
              <a:rPr lang="it-IT" sz="1600" dirty="0" err="1">
                <a:latin typeface="Constantia" pitchFamily="18" charset="0"/>
              </a:rPr>
              <a:t>neurofeedback</a:t>
            </a:r>
            <a:endParaRPr lang="it-IT" sz="1600" dirty="0">
              <a:latin typeface="Constantia" pitchFamily="18" charset="0"/>
            </a:endParaRPr>
          </a:p>
          <a:p>
            <a:pPr>
              <a:spcBef>
                <a:spcPct val="20000"/>
              </a:spcBef>
              <a:buClr>
                <a:srgbClr val="0BD0D9"/>
              </a:buClr>
              <a:buSzPct val="95000"/>
              <a:buFont typeface="Calibri" pitchFamily="34" charset="0"/>
              <a:buAutoNum type="arabicPeriod"/>
            </a:pPr>
            <a:r>
              <a:rPr lang="it-IT" sz="1600" dirty="0" err="1">
                <a:latin typeface="Constantia" pitchFamily="18" charset="0"/>
              </a:rPr>
              <a:t>Transparency</a:t>
            </a:r>
            <a:r>
              <a:rPr lang="it-IT" sz="1600" dirty="0">
                <a:latin typeface="Constantia" pitchFamily="18" charset="0"/>
              </a:rPr>
              <a:t>, </a:t>
            </a:r>
            <a:r>
              <a:rPr lang="it-IT" sz="1600" dirty="0" err="1">
                <a:latin typeface="Constantia" pitchFamily="18" charset="0"/>
              </a:rPr>
              <a:t>shared</a:t>
            </a:r>
            <a:r>
              <a:rPr lang="it-IT" sz="1600" dirty="0">
                <a:latin typeface="Constantia" pitchFamily="18" charset="0"/>
              </a:rPr>
              <a:t> </a:t>
            </a:r>
            <a:r>
              <a:rPr lang="it-IT" sz="1600" dirty="0" err="1">
                <a:latin typeface="Constantia" pitchFamily="18" charset="0"/>
              </a:rPr>
              <a:t>knowledge</a:t>
            </a:r>
            <a:endParaRPr lang="it-IT" sz="1600" dirty="0">
              <a:latin typeface="Constantia" pitchFamily="18" charset="0"/>
            </a:endParaRPr>
          </a:p>
          <a:p>
            <a:pPr>
              <a:spcBef>
                <a:spcPct val="20000"/>
              </a:spcBef>
              <a:buClr>
                <a:srgbClr val="0BD0D9"/>
              </a:buClr>
              <a:buSzPct val="95000"/>
              <a:buFont typeface="Calibri" pitchFamily="34" charset="0"/>
              <a:buAutoNum type="arabicPeriod"/>
            </a:pPr>
            <a:r>
              <a:rPr lang="it-IT" sz="1600" dirty="0" err="1">
                <a:latin typeface="Constantia" pitchFamily="18" charset="0"/>
              </a:rPr>
              <a:t>Person</a:t>
            </a:r>
            <a:r>
              <a:rPr lang="it-IT" sz="1600" dirty="0">
                <a:latin typeface="Constantia" pitchFamily="18" charset="0"/>
              </a:rPr>
              <a:t> </a:t>
            </a:r>
            <a:r>
              <a:rPr lang="it-IT" sz="1600" dirty="0" err="1">
                <a:latin typeface="Constantia" pitchFamily="18" charset="0"/>
              </a:rPr>
              <a:t>Centered</a:t>
            </a:r>
            <a:r>
              <a:rPr lang="it-IT" sz="1600" dirty="0">
                <a:latin typeface="Constantia" pitchFamily="18" charset="0"/>
              </a:rPr>
              <a:t> &amp; People </a:t>
            </a:r>
            <a:r>
              <a:rPr lang="it-IT" sz="1600" dirty="0" err="1">
                <a:latin typeface="Constantia" pitchFamily="18" charset="0"/>
              </a:rPr>
              <a:t>Centered</a:t>
            </a:r>
            <a:endParaRPr lang="it-IT" sz="1600" dirty="0">
              <a:latin typeface="Constantia" pitchFamily="18" charset="0"/>
            </a:endParaRPr>
          </a:p>
          <a:p>
            <a:pPr>
              <a:spcBef>
                <a:spcPct val="20000"/>
              </a:spcBef>
              <a:buClr>
                <a:srgbClr val="0BD0D9"/>
              </a:buClr>
              <a:buSzPct val="95000"/>
              <a:buFont typeface="Calibri" pitchFamily="34" charset="0"/>
              <a:buAutoNum type="arabicPeriod"/>
            </a:pPr>
            <a:r>
              <a:rPr lang="it-IT" sz="1600" dirty="0" err="1">
                <a:latin typeface="Constantia" pitchFamily="18" charset="0"/>
              </a:rPr>
              <a:t>Capacity</a:t>
            </a:r>
            <a:r>
              <a:rPr lang="it-IT" sz="1600" dirty="0">
                <a:latin typeface="Constantia" pitchFamily="18" charset="0"/>
              </a:rPr>
              <a:t> </a:t>
            </a:r>
            <a:r>
              <a:rPr lang="it-IT" sz="1600" dirty="0" err="1">
                <a:latin typeface="Constantia" pitchFamily="18" charset="0"/>
              </a:rPr>
              <a:t>for</a:t>
            </a:r>
            <a:r>
              <a:rPr lang="it-IT" sz="1600" dirty="0">
                <a:latin typeface="Constantia" pitchFamily="18" charset="0"/>
              </a:rPr>
              <a:t> </a:t>
            </a:r>
            <a:r>
              <a:rPr lang="it-IT" sz="1600" dirty="0" err="1">
                <a:latin typeface="Constantia" pitchFamily="18" charset="0"/>
              </a:rPr>
              <a:t>deep</a:t>
            </a:r>
            <a:r>
              <a:rPr lang="it-IT" sz="1600" dirty="0">
                <a:latin typeface="Constantia" pitchFamily="18" charset="0"/>
              </a:rPr>
              <a:t> </a:t>
            </a:r>
            <a:r>
              <a:rPr lang="it-IT" sz="1600" dirty="0" err="1">
                <a:latin typeface="Constantia" pitchFamily="18" charset="0"/>
              </a:rPr>
              <a:t>contact</a:t>
            </a:r>
            <a:r>
              <a:rPr lang="it-IT" sz="1600" dirty="0">
                <a:latin typeface="Constantia" pitchFamily="18" charset="0"/>
              </a:rPr>
              <a:t>, </a:t>
            </a:r>
            <a:r>
              <a:rPr lang="it-IT" sz="1600" dirty="0" err="1">
                <a:latin typeface="Constantia" pitchFamily="18" charset="0"/>
              </a:rPr>
              <a:t>empathy</a:t>
            </a:r>
            <a:endParaRPr lang="it-IT" sz="1600" dirty="0">
              <a:latin typeface="Constantia" pitchFamily="18" charset="0"/>
            </a:endParaRPr>
          </a:p>
          <a:p>
            <a:pPr>
              <a:spcBef>
                <a:spcPct val="20000"/>
              </a:spcBef>
              <a:buClr>
                <a:srgbClr val="0BD0D9"/>
              </a:buClr>
              <a:buSzPct val="95000"/>
              <a:buFont typeface="Calibri" pitchFamily="34" charset="0"/>
              <a:buAutoNum type="arabicPeriod"/>
            </a:pPr>
            <a:r>
              <a:rPr lang="it-IT" sz="1600" dirty="0">
                <a:latin typeface="Constantia" pitchFamily="18" charset="0"/>
              </a:rPr>
              <a:t> </a:t>
            </a:r>
            <a:r>
              <a:rPr lang="it-IT" sz="1600" dirty="0" err="1">
                <a:latin typeface="Constantia" pitchFamily="18" charset="0"/>
              </a:rPr>
              <a:t>Respect</a:t>
            </a:r>
            <a:r>
              <a:rPr lang="it-IT" sz="1600" dirty="0">
                <a:latin typeface="Constantia" pitchFamily="18" charset="0"/>
              </a:rPr>
              <a:t> </a:t>
            </a:r>
            <a:r>
              <a:rPr lang="it-IT" sz="1600" dirty="0" err="1">
                <a:latin typeface="Constantia" pitchFamily="18" charset="0"/>
              </a:rPr>
              <a:t>for</a:t>
            </a:r>
            <a:r>
              <a:rPr lang="it-IT" sz="1600" dirty="0">
                <a:latin typeface="Constantia" pitchFamily="18" charset="0"/>
              </a:rPr>
              <a:t> </a:t>
            </a:r>
            <a:r>
              <a:rPr lang="it-IT" sz="1600" dirty="0" err="1">
                <a:latin typeface="Constantia" pitchFamily="18" charset="0"/>
              </a:rPr>
              <a:t>all</a:t>
            </a:r>
            <a:r>
              <a:rPr lang="it-IT" sz="1600" dirty="0">
                <a:latin typeface="Constantia" pitchFamily="18" charset="0"/>
              </a:rPr>
              <a:t> the life </a:t>
            </a:r>
            <a:r>
              <a:rPr lang="it-IT" sz="1600" dirty="0" err="1">
                <a:latin typeface="Constantia" pitchFamily="18" charset="0"/>
              </a:rPr>
              <a:t>forms</a:t>
            </a:r>
            <a:endParaRPr lang="it-IT" sz="1600" dirty="0">
              <a:latin typeface="Constantia" pitchFamily="18" charset="0"/>
            </a:endParaRPr>
          </a:p>
          <a:p>
            <a:pPr>
              <a:spcBef>
                <a:spcPct val="20000"/>
              </a:spcBef>
              <a:buClr>
                <a:srgbClr val="0BD0D9"/>
              </a:buClr>
              <a:buSzPct val="95000"/>
              <a:buFont typeface="Calibri" pitchFamily="34" charset="0"/>
              <a:buAutoNum type="arabicPeriod"/>
            </a:pPr>
            <a:r>
              <a:rPr lang="it-IT" sz="1600" dirty="0" err="1">
                <a:latin typeface="Constantia" pitchFamily="18" charset="0"/>
              </a:rPr>
              <a:t>Microcredit</a:t>
            </a:r>
            <a:r>
              <a:rPr lang="it-IT" sz="1600" dirty="0">
                <a:latin typeface="Constantia" pitchFamily="18" charset="0"/>
              </a:rPr>
              <a:t>, </a:t>
            </a:r>
            <a:r>
              <a:rPr lang="it-IT" sz="1600" dirty="0" err="1">
                <a:latin typeface="Constantia" pitchFamily="18" charset="0"/>
              </a:rPr>
              <a:t>sustainable</a:t>
            </a:r>
            <a:r>
              <a:rPr lang="it-IT" sz="1600" dirty="0">
                <a:latin typeface="Constantia" pitchFamily="18" charset="0"/>
              </a:rPr>
              <a:t>    </a:t>
            </a:r>
            <a:r>
              <a:rPr lang="it-IT" sz="1600" dirty="0" err="1" smtClean="0">
                <a:latin typeface="Constantia" pitchFamily="18" charset="0"/>
              </a:rPr>
              <a:t>entrepreneurship</a:t>
            </a:r>
            <a:endParaRPr lang="it-IT" sz="1600" dirty="0">
              <a:latin typeface="Constantia" pitchFamily="18" charset="0"/>
            </a:endParaRPr>
          </a:p>
          <a:p>
            <a:pPr>
              <a:spcBef>
                <a:spcPct val="20000"/>
              </a:spcBef>
              <a:buClr>
                <a:srgbClr val="0BD0D9"/>
              </a:buClr>
              <a:buSzPct val="95000"/>
              <a:buFont typeface="Wingdings 2" pitchFamily="18" charset="2"/>
              <a:buNone/>
            </a:pPr>
            <a:endParaRPr lang="it-IT" dirty="0">
              <a:latin typeface="Constantia"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Placeholder 2"/>
          <p:cNvSpPr>
            <a:spLocks noGrp="1"/>
          </p:cNvSpPr>
          <p:nvPr>
            <p:ph type="body" idx="1"/>
          </p:nvPr>
        </p:nvSpPr>
        <p:spPr>
          <a:xfrm>
            <a:off x="685800" y="1447800"/>
            <a:ext cx="7772400" cy="4000500"/>
          </a:xfrm>
        </p:spPr>
        <p:txBody>
          <a:bodyPr/>
          <a:lstStyle/>
          <a:p>
            <a:pPr algn="ctr" eaLnBrk="1" hangingPunct="1"/>
            <a:endParaRPr lang="en-US" altLang="it-IT" sz="5400" dirty="0" smtClean="0">
              <a:latin typeface="Arial" charset="0"/>
              <a:cs typeface="Arial" charset="0"/>
            </a:endParaRPr>
          </a:p>
          <a:p>
            <a:pPr algn="ctr" eaLnBrk="1" hangingPunct="1"/>
            <a:endParaRPr lang="en-US" altLang="it-IT" sz="3600" dirty="0" smtClean="0">
              <a:latin typeface="Arial" charset="0"/>
              <a:cs typeface="Arial" charset="0"/>
            </a:endParaRPr>
          </a:p>
        </p:txBody>
      </p:sp>
      <p:sp>
        <p:nvSpPr>
          <p:cNvPr id="22530" name="Rectangle 1"/>
          <p:cNvSpPr>
            <a:spLocks noChangeArrowheads="1"/>
          </p:cNvSpPr>
          <p:nvPr/>
        </p:nvSpPr>
        <p:spPr bwMode="auto">
          <a:xfrm>
            <a:off x="685800" y="457200"/>
            <a:ext cx="7696200" cy="4278094"/>
          </a:xfrm>
          <a:prstGeom prst="rect">
            <a:avLst/>
          </a:prstGeom>
          <a:noFill/>
          <a:ln w="9525">
            <a:noFill/>
            <a:miter lim="800000"/>
            <a:headEnd/>
            <a:tailEnd/>
          </a:ln>
        </p:spPr>
        <p:txBody>
          <a:bodyPr anchor="ctr">
            <a:spAutoFit/>
          </a:bodyPr>
          <a:lstStyle/>
          <a:p>
            <a:r>
              <a:rPr lang="en-GB" sz="2400" b="1" dirty="0" smtClean="0">
                <a:latin typeface="Calibri" pitchFamily="34" charset="0"/>
                <a:ea typeface="Calibri" pitchFamily="34" charset="0"/>
                <a:cs typeface="Times New Roman" pitchFamily="18" charset="0"/>
              </a:rPr>
              <a:t>A new </a:t>
            </a:r>
            <a:r>
              <a:rPr lang="en-GB" sz="2800" b="1" dirty="0">
                <a:solidFill>
                  <a:srgbClr val="FFFF00"/>
                </a:solidFill>
                <a:latin typeface="Calibri" pitchFamily="34" charset="0"/>
                <a:ea typeface="Calibri" pitchFamily="34" charset="0"/>
                <a:cs typeface="Times New Roman" pitchFamily="18" charset="0"/>
              </a:rPr>
              <a:t>compass</a:t>
            </a:r>
            <a:r>
              <a:rPr lang="en-GB" sz="2400" b="1" dirty="0">
                <a:latin typeface="Calibri" pitchFamily="34" charset="0"/>
                <a:ea typeface="Calibri" pitchFamily="34" charset="0"/>
                <a:cs typeface="Times New Roman" pitchFamily="18" charset="0"/>
              </a:rPr>
              <a:t> for </a:t>
            </a:r>
            <a:r>
              <a:rPr lang="en-GB" sz="2400" b="1" dirty="0" smtClean="0">
                <a:latin typeface="Calibri" pitchFamily="34" charset="0"/>
                <a:ea typeface="Calibri" pitchFamily="34" charset="0"/>
                <a:cs typeface="Times New Roman" pitchFamily="18" charset="0"/>
              </a:rPr>
              <a:t>leaders, </a:t>
            </a:r>
            <a:r>
              <a:rPr lang="en-GB" sz="2400" b="1" dirty="0">
                <a:latin typeface="Calibri" pitchFamily="34" charset="0"/>
                <a:ea typeface="Calibri" pitchFamily="34" charset="0"/>
                <a:cs typeface="Times New Roman" pitchFamily="18" charset="0"/>
              </a:rPr>
              <a:t>politicians</a:t>
            </a:r>
            <a:r>
              <a:rPr lang="en-GB" sz="2400" b="1" dirty="0" smtClean="0">
                <a:latin typeface="Calibri" pitchFamily="34" charset="0"/>
                <a:ea typeface="Calibri" pitchFamily="34" charset="0"/>
                <a:cs typeface="Times New Roman" pitchFamily="18" charset="0"/>
              </a:rPr>
              <a:t>, scientists, </a:t>
            </a:r>
            <a:r>
              <a:rPr lang="en-GB" sz="2400" b="1" dirty="0">
                <a:latin typeface="Calibri" pitchFamily="34" charset="0"/>
                <a:ea typeface="Calibri" pitchFamily="34" charset="0"/>
                <a:cs typeface="Times New Roman" pitchFamily="18" charset="0"/>
              </a:rPr>
              <a:t>opinion makers , professionals and people from all the walk of life is </a:t>
            </a:r>
            <a:r>
              <a:rPr lang="en-GB" sz="2800" b="1" dirty="0">
                <a:solidFill>
                  <a:schemeClr val="hlink"/>
                </a:solidFill>
                <a:latin typeface="Calibri" pitchFamily="34" charset="0"/>
                <a:ea typeface="Calibri" pitchFamily="34" charset="0"/>
                <a:cs typeface="Times New Roman" pitchFamily="18" charset="0"/>
              </a:rPr>
              <a:t>badly needed</a:t>
            </a:r>
            <a:r>
              <a:rPr lang="en-GB" sz="2400" b="1" dirty="0">
                <a:latin typeface="Calibri" pitchFamily="34" charset="0"/>
                <a:ea typeface="Calibri" pitchFamily="34" charset="0"/>
                <a:cs typeface="Times New Roman" pitchFamily="18" charset="0"/>
              </a:rPr>
              <a:t> </a:t>
            </a:r>
            <a:endParaRPr lang="it-IT" sz="2400" b="1" dirty="0">
              <a:latin typeface="Calibri" pitchFamily="34" charset="0"/>
              <a:ea typeface="Calibri" pitchFamily="34" charset="0"/>
              <a:cs typeface="Arial" charset="0"/>
            </a:endParaRPr>
          </a:p>
          <a:p>
            <a:pPr eaLnBrk="0" hangingPunct="0"/>
            <a:endParaRPr lang="en-GB" sz="2400" dirty="0">
              <a:latin typeface="Calibri" pitchFamily="34" charset="0"/>
              <a:ea typeface="Calibri" pitchFamily="34" charset="0"/>
              <a:cs typeface="Times New Roman" pitchFamily="18" charset="0"/>
            </a:endParaRPr>
          </a:p>
          <a:p>
            <a:pPr eaLnBrk="0" hangingPunct="0"/>
            <a:endParaRPr lang="en-GB" sz="2400" dirty="0">
              <a:latin typeface="Calibri" pitchFamily="34" charset="0"/>
              <a:ea typeface="Calibri" pitchFamily="34" charset="0"/>
              <a:cs typeface="Times New Roman" pitchFamily="18" charset="0"/>
            </a:endParaRPr>
          </a:p>
          <a:p>
            <a:pPr eaLnBrk="0" hangingPunct="0"/>
            <a:endParaRPr lang="en-GB" sz="2400" dirty="0">
              <a:latin typeface="Calibri" pitchFamily="34" charset="0"/>
              <a:ea typeface="Calibri" pitchFamily="34" charset="0"/>
              <a:cs typeface="Times New Roman" pitchFamily="18" charset="0"/>
            </a:endParaRPr>
          </a:p>
          <a:p>
            <a:pPr eaLnBrk="0" hangingPunct="0"/>
            <a:endParaRPr lang="en-GB" sz="2400" dirty="0">
              <a:latin typeface="Calibri" pitchFamily="34" charset="0"/>
              <a:ea typeface="Calibri" pitchFamily="34" charset="0"/>
              <a:cs typeface="Times New Roman" pitchFamily="18" charset="0"/>
            </a:endParaRPr>
          </a:p>
          <a:p>
            <a:pPr eaLnBrk="0" hangingPunct="0"/>
            <a:endParaRPr lang="en-GB" sz="2400" dirty="0">
              <a:latin typeface="Calibri" pitchFamily="34" charset="0"/>
              <a:ea typeface="Calibri" pitchFamily="34" charset="0"/>
              <a:cs typeface="Times New Roman" pitchFamily="18" charset="0"/>
            </a:endParaRPr>
          </a:p>
          <a:p>
            <a:pPr eaLnBrk="0" hangingPunct="0"/>
            <a:endParaRPr lang="en-GB" sz="2400" dirty="0">
              <a:latin typeface="Calibri" pitchFamily="34" charset="0"/>
              <a:ea typeface="Calibri" pitchFamily="34" charset="0"/>
              <a:cs typeface="Times New Roman" pitchFamily="18" charset="0"/>
            </a:endParaRPr>
          </a:p>
          <a:p>
            <a:pPr eaLnBrk="0" hangingPunct="0"/>
            <a:endParaRPr lang="en-GB" sz="2400" dirty="0">
              <a:latin typeface="Calibri" pitchFamily="34" charset="0"/>
              <a:ea typeface="Calibri" pitchFamily="34" charset="0"/>
              <a:cs typeface="Times New Roman" pitchFamily="18" charset="0"/>
            </a:endParaRPr>
          </a:p>
          <a:p>
            <a:pPr eaLnBrk="0" hangingPunct="0"/>
            <a:endParaRPr lang="en-GB" sz="2400" dirty="0">
              <a:latin typeface="Calibri" pitchFamily="34" charset="0"/>
              <a:ea typeface="Calibri" pitchFamily="34" charset="0"/>
              <a:cs typeface="Times New Roman" pitchFamily="18" charset="0"/>
            </a:endParaRPr>
          </a:p>
        </p:txBody>
      </p:sp>
      <p:pic>
        <p:nvPicPr>
          <p:cNvPr id="22531" name="Picture 2"/>
          <p:cNvPicPr>
            <a:picLocks noChangeAspect="1" noChangeArrowheads="1"/>
          </p:cNvPicPr>
          <p:nvPr/>
        </p:nvPicPr>
        <p:blipFill>
          <a:blip r:embed="rId2"/>
          <a:srcRect/>
          <a:stretch>
            <a:fillRect/>
          </a:stretch>
        </p:blipFill>
        <p:spPr bwMode="auto">
          <a:xfrm>
            <a:off x="1828800" y="1828800"/>
            <a:ext cx="5714999" cy="50291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egnaposto testo 3"/>
          <p:cNvSpPr>
            <a:spLocks noGrp="1"/>
          </p:cNvSpPr>
          <p:nvPr>
            <p:ph type="body" idx="1"/>
          </p:nvPr>
        </p:nvSpPr>
        <p:spPr>
          <a:xfrm>
            <a:off x="530225" y="890588"/>
            <a:ext cx="7772400" cy="5281612"/>
          </a:xfrm>
        </p:spPr>
        <p:txBody>
          <a:bodyPr/>
          <a:lstStyle/>
          <a:p>
            <a:pPr eaLnBrk="1" hangingPunct="1"/>
            <a:r>
              <a:rPr lang="en-GB" sz="2400" b="1" dirty="0" smtClean="0">
                <a:solidFill>
                  <a:srgbClr val="FFFF00"/>
                </a:solidFill>
              </a:rPr>
              <a:t>To promote the development of healthy personalities  and effective leaders</a:t>
            </a:r>
            <a:endParaRPr lang="en-GB" sz="2400" dirty="0" smtClean="0"/>
          </a:p>
          <a:p>
            <a:pPr eaLnBrk="1" hangingPunct="1"/>
            <a:endParaRPr lang="en-GB" sz="2400" dirty="0" smtClean="0"/>
          </a:p>
          <a:p>
            <a:pPr eaLnBrk="1" hangingPunct="1"/>
            <a:r>
              <a:rPr lang="en-GB" sz="2400" dirty="0" smtClean="0"/>
              <a:t>We  need  to promote a new socially compelling, forward-looking vision of evolution that brings together the worlds of science and spirit, evolutionary theory and developmental psychology.</a:t>
            </a:r>
            <a:r>
              <a:rPr lang="en-GB" dirty="0" smtClean="0"/>
              <a:t/>
            </a:r>
            <a:br>
              <a:rPr lang="en-GB" dirty="0" smtClean="0"/>
            </a:br>
            <a:endParaRPr lang="it-IT" dirty="0" smtClean="0"/>
          </a:p>
          <a:p>
            <a:pPr eaLnBrk="1" hangingPunct="1"/>
            <a:r>
              <a:rPr lang="en-GB" sz="2400" dirty="0" smtClean="0"/>
              <a:t>An updated recipe for resilience, on how to think, feel and act outside the present obsolete mechanistic box,  to became aware of the fact that we live in complex web of relationships and that to be blind to the world of relationships brings us dire consequences</a:t>
            </a:r>
            <a:endParaRPr lang="it-IT" sz="24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egnaposto testo 3"/>
          <p:cNvSpPr>
            <a:spLocks noGrp="1"/>
          </p:cNvSpPr>
          <p:nvPr>
            <p:ph type="body" idx="1"/>
          </p:nvPr>
        </p:nvSpPr>
        <p:spPr>
          <a:xfrm>
            <a:off x="530225" y="838200"/>
            <a:ext cx="8080375" cy="4800600"/>
          </a:xfrm>
        </p:spPr>
        <p:txBody>
          <a:bodyPr/>
          <a:lstStyle/>
          <a:p>
            <a:pPr eaLnBrk="1" hangingPunct="1"/>
            <a:r>
              <a:rPr lang="en-GB" sz="2000" b="1" dirty="0" smtClean="0">
                <a:solidFill>
                  <a:srgbClr val="FFFF00"/>
                </a:solidFill>
              </a:rPr>
              <a:t>To promote the development of healthy personalities  resilient people and effective leaders </a:t>
            </a:r>
            <a:r>
              <a:rPr lang="en-GB" dirty="0" smtClean="0">
                <a:solidFill>
                  <a:srgbClr val="FFFF00"/>
                </a:solidFill>
              </a:rPr>
              <a:t>is a MULTILEVEL circular continuous action of psycho-socio-cultural change  of:</a:t>
            </a:r>
          </a:p>
          <a:p>
            <a:pPr eaLnBrk="1" hangingPunct="1"/>
            <a:endParaRPr lang="it-IT" dirty="0" smtClean="0"/>
          </a:p>
          <a:p>
            <a:pPr eaLnBrk="1" hangingPunct="1">
              <a:buFont typeface="Arial" pitchFamily="34" charset="0"/>
              <a:buChar char="•"/>
            </a:pPr>
            <a:r>
              <a:rPr lang="en-GB" sz="2800" b="1" dirty="0" smtClean="0"/>
              <a:t>the individual </a:t>
            </a:r>
          </a:p>
          <a:p>
            <a:pPr eaLnBrk="1" hangingPunct="1">
              <a:buFont typeface="Arial" pitchFamily="34" charset="0"/>
              <a:buChar char="•"/>
            </a:pPr>
            <a:r>
              <a:rPr lang="en-GB" sz="2800" b="1" dirty="0" smtClean="0"/>
              <a:t>the family</a:t>
            </a:r>
            <a:endParaRPr lang="it-IT" sz="2800" b="1" dirty="0" smtClean="0"/>
          </a:p>
          <a:p>
            <a:pPr eaLnBrk="1" hangingPunct="1">
              <a:buFont typeface="Arial" pitchFamily="34" charset="0"/>
              <a:buChar char="•"/>
            </a:pPr>
            <a:r>
              <a:rPr lang="en-GB" sz="2800" b="1" dirty="0" smtClean="0"/>
              <a:t>the  organization</a:t>
            </a:r>
            <a:endParaRPr lang="it-IT" sz="2800" b="1" dirty="0" smtClean="0"/>
          </a:p>
          <a:p>
            <a:pPr eaLnBrk="1" hangingPunct="1">
              <a:buFont typeface="Arial" pitchFamily="34" charset="0"/>
              <a:buChar char="•"/>
            </a:pPr>
            <a:r>
              <a:rPr lang="en-GB" sz="2800" b="1" dirty="0" smtClean="0"/>
              <a:t>the community</a:t>
            </a:r>
            <a:endParaRPr lang="it-IT" sz="2800" b="1" dirty="0" smtClean="0"/>
          </a:p>
          <a:p>
            <a:pPr eaLnBrk="1" hangingPunct="1">
              <a:buFont typeface="Arial" pitchFamily="34" charset="0"/>
              <a:buChar char="•"/>
            </a:pPr>
            <a:r>
              <a:rPr lang="en-GB" sz="2800" b="1" dirty="0" smtClean="0"/>
              <a:t>the society </a:t>
            </a:r>
          </a:p>
          <a:p>
            <a:pPr eaLnBrk="1" hangingPunct="1">
              <a:buFont typeface="Arial" pitchFamily="34" charset="0"/>
              <a:buChar char="•"/>
            </a:pPr>
            <a:r>
              <a:rPr lang="en-GB" sz="2800" b="1" dirty="0" smtClean="0"/>
              <a:t>the culture</a:t>
            </a:r>
            <a:r>
              <a:rPr lang="en-GB" sz="2800" b="1" dirty="0" smtClean="0">
                <a:solidFill>
                  <a:srgbClr val="FFFF00"/>
                </a:solidFill>
              </a:rPr>
              <a:t>…….and vice versa…..</a:t>
            </a:r>
            <a:endParaRPr lang="it-IT" sz="2800" b="1" dirty="0" smtClean="0">
              <a:solidFill>
                <a:srgbClr val="FFFF00"/>
              </a:solidFill>
            </a:endParaRPr>
          </a:p>
          <a:p>
            <a:pPr eaLnBrk="1" hangingPunct="1"/>
            <a:endParaRPr lang="it-IT"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egnaposto testo 3"/>
          <p:cNvSpPr>
            <a:spLocks noGrp="1"/>
          </p:cNvSpPr>
          <p:nvPr>
            <p:ph type="body" idx="1"/>
          </p:nvPr>
        </p:nvSpPr>
        <p:spPr>
          <a:xfrm>
            <a:off x="530225" y="838200"/>
            <a:ext cx="8080375" cy="4419600"/>
          </a:xfrm>
        </p:spPr>
        <p:txBody>
          <a:bodyPr/>
          <a:lstStyle/>
          <a:p>
            <a:pPr eaLnBrk="1" hangingPunct="1"/>
            <a:endParaRPr lang="en-GB" dirty="0" smtClean="0"/>
          </a:p>
          <a:p>
            <a:pPr eaLnBrk="1" hangingPunct="1"/>
            <a:r>
              <a:rPr lang="en-US" sz="2400" dirty="0" smtClean="0"/>
              <a:t>We  need  to foster the conditions that allow people and communities to become self actualized, resilient   and able to relate to themselves, to others and to the planet with more </a:t>
            </a:r>
          </a:p>
          <a:p>
            <a:pPr eaLnBrk="1" hangingPunct="1"/>
            <a:endParaRPr lang="en-US" dirty="0" smtClean="0"/>
          </a:p>
          <a:p>
            <a:pPr eaLnBrk="1" hangingPunct="1">
              <a:buFont typeface="Arial" pitchFamily="34" charset="0"/>
              <a:buChar char="•"/>
            </a:pPr>
            <a:r>
              <a:rPr lang="en-US" sz="2800" b="1" dirty="0" smtClean="0">
                <a:solidFill>
                  <a:srgbClr val="FFFF00"/>
                </a:solidFill>
              </a:rPr>
              <a:t>Respect </a:t>
            </a:r>
          </a:p>
          <a:p>
            <a:pPr eaLnBrk="1" hangingPunct="1">
              <a:buFont typeface="Arial" pitchFamily="34" charset="0"/>
              <a:buChar char="•"/>
            </a:pPr>
            <a:r>
              <a:rPr lang="en-US" sz="2800" b="1" dirty="0" smtClean="0">
                <a:solidFill>
                  <a:srgbClr val="FFFF00"/>
                </a:solidFill>
              </a:rPr>
              <a:t>Empathy</a:t>
            </a:r>
          </a:p>
          <a:p>
            <a:pPr eaLnBrk="1" hangingPunct="1">
              <a:buFont typeface="Arial" pitchFamily="34" charset="0"/>
              <a:buChar char="•"/>
            </a:pPr>
            <a:r>
              <a:rPr lang="en-US" sz="2800" b="1" dirty="0" smtClean="0">
                <a:solidFill>
                  <a:srgbClr val="FFFF00"/>
                </a:solidFill>
              </a:rPr>
              <a:t>Authenticity/congruence (deep contact)</a:t>
            </a:r>
          </a:p>
          <a:p>
            <a:pPr eaLnBrk="1" hangingPunct="1"/>
            <a:endParaRPr lang="en-US" sz="2800" b="1" dirty="0" smtClean="0"/>
          </a:p>
          <a:p>
            <a:pPr eaLnBrk="1" hangingPunct="1"/>
            <a:endParaRPr lang="it-IT"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egnaposto testo 2"/>
          <p:cNvSpPr>
            <a:spLocks noGrp="1"/>
          </p:cNvSpPr>
          <p:nvPr>
            <p:ph type="body" idx="1"/>
          </p:nvPr>
        </p:nvSpPr>
        <p:spPr>
          <a:xfrm>
            <a:off x="530225" y="609600"/>
            <a:ext cx="8080375" cy="5029200"/>
          </a:xfrm>
        </p:spPr>
        <p:txBody>
          <a:bodyPr/>
          <a:lstStyle/>
          <a:p>
            <a:pPr eaLnBrk="1" hangingPunct="1">
              <a:lnSpc>
                <a:spcPct val="80000"/>
              </a:lnSpc>
            </a:pPr>
            <a:r>
              <a:rPr lang="en-GB" sz="2400" b="1" dirty="0" smtClean="0"/>
              <a:t>We need to empower people from elementary school age  since empowerment generates  responsibility and promotes the emergence of effective leaders </a:t>
            </a:r>
            <a:endParaRPr lang="it-IT" sz="2400" b="1" dirty="0" smtClean="0"/>
          </a:p>
          <a:p>
            <a:pPr algn="ctr" eaLnBrk="1" hangingPunct="1">
              <a:lnSpc>
                <a:spcPct val="80000"/>
              </a:lnSpc>
            </a:pPr>
            <a:endParaRPr lang="en-GB" sz="2000" b="1" dirty="0" smtClean="0"/>
          </a:p>
          <a:p>
            <a:pPr eaLnBrk="1" hangingPunct="1">
              <a:lnSpc>
                <a:spcPct val="80000"/>
              </a:lnSpc>
            </a:pPr>
            <a:r>
              <a:rPr lang="en-GB" sz="3700" b="1" dirty="0" smtClean="0">
                <a:solidFill>
                  <a:schemeClr val="bg1"/>
                </a:solidFill>
              </a:rPr>
              <a:t>The school years can be crucial to promote effective and resilient citizens. We all need to think, feel and act in ways that will bring the necessary changes:</a:t>
            </a:r>
          </a:p>
          <a:p>
            <a:pPr eaLnBrk="1" hangingPunct="1">
              <a:lnSpc>
                <a:spcPct val="80000"/>
              </a:lnSpc>
            </a:pPr>
            <a:r>
              <a:rPr lang="en-GB" sz="4000" b="1" dirty="0" smtClean="0">
                <a:solidFill>
                  <a:srgbClr val="FFFF00"/>
                </a:solidFill>
              </a:rPr>
              <a:t>From being part of the problem to</a:t>
            </a:r>
          </a:p>
          <a:p>
            <a:pPr eaLnBrk="1" hangingPunct="1">
              <a:lnSpc>
                <a:spcPct val="80000"/>
              </a:lnSpc>
            </a:pPr>
            <a:r>
              <a:rPr lang="en-GB" sz="4000" b="1" dirty="0" smtClean="0">
                <a:solidFill>
                  <a:srgbClr val="FFFF00"/>
                </a:solidFill>
              </a:rPr>
              <a:t>becoming part of the solution</a:t>
            </a:r>
            <a:endParaRPr lang="it-IT" sz="4400" dirty="0" smtClean="0">
              <a:solidFill>
                <a:srgbClr val="FFFF0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Placeholder 2"/>
          <p:cNvSpPr>
            <a:spLocks noGrp="1"/>
          </p:cNvSpPr>
          <p:nvPr>
            <p:ph type="body" idx="1"/>
          </p:nvPr>
        </p:nvSpPr>
        <p:spPr>
          <a:xfrm>
            <a:off x="304800" y="1295400"/>
            <a:ext cx="8534400" cy="5181600"/>
          </a:xfrm>
        </p:spPr>
        <p:txBody>
          <a:bodyPr/>
          <a:lstStyle/>
          <a:p>
            <a:pPr algn="ctr" eaLnBrk="1" hangingPunct="1"/>
            <a:endParaRPr lang="en-US" altLang="it-IT" sz="3200" smtClean="0">
              <a:latin typeface="Arial" charset="0"/>
              <a:cs typeface="Arial" charset="0"/>
            </a:endParaRPr>
          </a:p>
        </p:txBody>
      </p:sp>
      <p:pic>
        <p:nvPicPr>
          <p:cNvPr id="27650" name="Immagine 1"/>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Placeholder 2"/>
          <p:cNvSpPr>
            <a:spLocks noGrp="1"/>
          </p:cNvSpPr>
          <p:nvPr>
            <p:ph type="body" idx="1"/>
          </p:nvPr>
        </p:nvSpPr>
        <p:spPr>
          <a:xfrm>
            <a:off x="304800" y="609600"/>
            <a:ext cx="8534400" cy="5867400"/>
          </a:xfrm>
        </p:spPr>
        <p:txBody>
          <a:bodyPr/>
          <a:lstStyle/>
          <a:p>
            <a:pPr algn="ctr" eaLnBrk="1" hangingPunct="1"/>
            <a:r>
              <a:rPr lang="en-US" altLang="it-IT" sz="3200" smtClean="0">
                <a:solidFill>
                  <a:srgbClr val="FFFF00"/>
                </a:solidFill>
                <a:latin typeface="Arial" charset="0"/>
                <a:cs typeface="Arial" charset="0"/>
              </a:rPr>
              <a:t>World </a:t>
            </a:r>
            <a:r>
              <a:rPr lang="en-US" altLang="it-IT" sz="3200" dirty="0" smtClean="0">
                <a:solidFill>
                  <a:srgbClr val="FFFF00"/>
                </a:solidFill>
                <a:latin typeface="Arial" charset="0"/>
                <a:cs typeface="Arial" charset="0"/>
              </a:rPr>
              <a:t>Academy of Art and Science</a:t>
            </a:r>
          </a:p>
          <a:p>
            <a:pPr algn="ctr" eaLnBrk="1" hangingPunct="1"/>
            <a:r>
              <a:rPr lang="en-US" altLang="it-IT" sz="3200" dirty="0" smtClean="0">
                <a:solidFill>
                  <a:srgbClr val="FFFF00"/>
                </a:solidFill>
                <a:latin typeface="Arial" charset="0"/>
                <a:cs typeface="Arial" charset="0"/>
              </a:rPr>
              <a:t>www.worldacademy.org</a:t>
            </a:r>
          </a:p>
          <a:p>
            <a:pPr algn="ctr" eaLnBrk="1" hangingPunct="1"/>
            <a:r>
              <a:rPr lang="en-US" altLang="it-IT" sz="3200" dirty="0" smtClean="0">
                <a:latin typeface="Arial" charset="0"/>
                <a:cs typeface="Arial" charset="0"/>
              </a:rPr>
              <a:t>World University Consortium</a:t>
            </a:r>
          </a:p>
          <a:p>
            <a:pPr algn="ctr" eaLnBrk="1" hangingPunct="1"/>
            <a:r>
              <a:rPr lang="en-US" altLang="it-IT" sz="3200" dirty="0" smtClean="0">
                <a:latin typeface="Arial" charset="0"/>
                <a:cs typeface="Arial" charset="0"/>
              </a:rPr>
              <a:t>www.wunicon.org</a:t>
            </a:r>
          </a:p>
          <a:p>
            <a:pPr algn="ctr" eaLnBrk="1" hangingPunct="1"/>
            <a:r>
              <a:rPr lang="en-US" altLang="it-IT" sz="3200" dirty="0" smtClean="0">
                <a:solidFill>
                  <a:schemeClr val="bg1"/>
                </a:solidFill>
                <a:latin typeface="Arial" charset="0"/>
                <a:cs typeface="Arial" charset="0"/>
              </a:rPr>
              <a:t>Person Centered Approach Institute (IACP) </a:t>
            </a:r>
          </a:p>
          <a:p>
            <a:pPr algn="ctr" eaLnBrk="1" hangingPunct="1"/>
            <a:r>
              <a:rPr lang="en-US" altLang="it-IT" sz="3200" dirty="0" smtClean="0">
                <a:solidFill>
                  <a:schemeClr val="bg1"/>
                </a:solidFill>
                <a:latin typeface="Arial" charset="0"/>
                <a:cs typeface="Arial" charset="0"/>
                <a:hlinkClick r:id="rId2"/>
              </a:rPr>
              <a:t>www.iacp.it</a:t>
            </a:r>
            <a:endParaRPr lang="en-US" altLang="it-IT" sz="3200" dirty="0" smtClean="0">
              <a:solidFill>
                <a:schemeClr val="bg1"/>
              </a:solidFill>
              <a:latin typeface="Arial" charset="0"/>
              <a:cs typeface="Arial" charset="0"/>
            </a:endParaRPr>
          </a:p>
          <a:p>
            <a:pPr algn="ctr" eaLnBrk="1" hangingPunct="1"/>
            <a:r>
              <a:rPr lang="en-US" altLang="it-IT" sz="3200" dirty="0" smtClean="0">
                <a:solidFill>
                  <a:schemeClr val="bg1"/>
                </a:solidFill>
                <a:latin typeface="Arial" charset="0"/>
                <a:cs typeface="Arial" charset="0"/>
                <a:hlinkClick r:id="rId3"/>
              </a:rPr>
              <a:t>azucconi@iacp.it</a:t>
            </a:r>
            <a:endParaRPr lang="en-US" altLang="it-IT" sz="3200" dirty="0" smtClean="0">
              <a:solidFill>
                <a:schemeClr val="bg1"/>
              </a:solidFill>
              <a:latin typeface="Arial" charset="0"/>
              <a:cs typeface="Arial" charset="0"/>
            </a:endParaRPr>
          </a:p>
          <a:p>
            <a:pPr algn="ctr" eaLnBrk="1" hangingPunct="1"/>
            <a:endParaRPr lang="en-US" altLang="it-IT" sz="3200" dirty="0" smtClean="0">
              <a:solidFill>
                <a:schemeClr val="bg1"/>
              </a:solidFill>
              <a:latin typeface="Arial" charset="0"/>
              <a:cs typeface="Arial" charset="0"/>
            </a:endParaRPr>
          </a:p>
          <a:p>
            <a:pPr algn="ctr" eaLnBrk="1" hangingPunct="1"/>
            <a:endParaRPr lang="en-US" altLang="it-IT" sz="3200"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Placeholder 2"/>
          <p:cNvSpPr>
            <a:spLocks noGrp="1"/>
          </p:cNvSpPr>
          <p:nvPr>
            <p:ph type="body" idx="4294967295"/>
          </p:nvPr>
        </p:nvSpPr>
        <p:spPr>
          <a:xfrm>
            <a:off x="457200" y="685800"/>
            <a:ext cx="8305800" cy="5105400"/>
          </a:xfrm>
        </p:spPr>
        <p:txBody>
          <a:bodyPr lIns="45720" rIns="45720"/>
          <a:lstStyle/>
          <a:p>
            <a:pPr marL="0" indent="0" algn="ctr" eaLnBrk="1" hangingPunct="1">
              <a:buFont typeface="Wingdings 2" pitchFamily="18" charset="2"/>
              <a:buNone/>
            </a:pPr>
            <a:endParaRPr lang="en-US" altLang="it-IT" sz="4800" dirty="0" smtClean="0">
              <a:cs typeface="Arial" charset="0"/>
            </a:endParaRPr>
          </a:p>
          <a:p>
            <a:pPr marL="0" indent="0" algn="ctr" eaLnBrk="1" hangingPunct="1">
              <a:buFont typeface="Wingdings 2" pitchFamily="18" charset="2"/>
              <a:buNone/>
            </a:pPr>
            <a:r>
              <a:rPr lang="en-US" altLang="it-IT" sz="11500" b="1" dirty="0" smtClean="0">
                <a:latin typeface="Bradley Hand ITC" pitchFamily="66" charset="0"/>
                <a:cs typeface="Arial" charset="0"/>
              </a:rPr>
              <a:t>Thank</a:t>
            </a:r>
            <a:r>
              <a:rPr lang="en-US" altLang="it-IT" sz="13800" b="1" dirty="0" smtClean="0">
                <a:latin typeface="Bradley Hand ITC" pitchFamily="66" charset="0"/>
                <a:cs typeface="Arial" charset="0"/>
              </a:rPr>
              <a:t> You!</a:t>
            </a:r>
          </a:p>
        </p:txBody>
      </p:sp>
      <p:grpSp>
        <p:nvGrpSpPr>
          <p:cNvPr id="2" name="Group 4"/>
          <p:cNvGrpSpPr>
            <a:grpSpLocks/>
          </p:cNvGrpSpPr>
          <p:nvPr/>
        </p:nvGrpSpPr>
        <p:grpSpPr bwMode="auto">
          <a:xfrm>
            <a:off x="0" y="6211888"/>
            <a:ext cx="9144000" cy="722312"/>
            <a:chOff x="0" y="6172200"/>
            <a:chExt cx="9144000" cy="722531"/>
          </a:xfrm>
        </p:grpSpPr>
        <p:sp>
          <p:nvSpPr>
            <p:cNvPr id="6" name="Rectangle 5"/>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26628" name="Picture 6"/>
            <p:cNvPicPr>
              <a:picLocks noChangeAspect="1" noChangeArrowheads="1"/>
            </p:cNvPicPr>
            <p:nvPr/>
          </p:nvPicPr>
          <p:blipFill>
            <a:blip r:embed="rId2"/>
            <a:srcRect/>
            <a:stretch>
              <a:fillRect/>
            </a:stretch>
          </p:blipFill>
          <p:spPr bwMode="auto">
            <a:xfrm>
              <a:off x="6405728" y="6326187"/>
              <a:ext cx="2717800" cy="377825"/>
            </a:xfrm>
            <a:prstGeom prst="rect">
              <a:avLst/>
            </a:prstGeom>
            <a:noFill/>
            <a:ln w="9525">
              <a:noFill/>
              <a:miter lim="800000"/>
              <a:headEnd/>
              <a:tailEnd/>
            </a:ln>
          </p:spPr>
        </p:pic>
        <p:pic>
          <p:nvPicPr>
            <p:cNvPr id="26629" name="Picture 7"/>
            <p:cNvPicPr>
              <a:picLocks noChangeAspect="1"/>
            </p:cNvPicPr>
            <p:nvPr/>
          </p:nvPicPr>
          <p:blipFill>
            <a:blip r:embed="rId3"/>
            <a:srcRect/>
            <a:stretch>
              <a:fillRect/>
            </a:stretch>
          </p:blipFill>
          <p:spPr bwMode="auto">
            <a:xfrm>
              <a:off x="152400" y="6217427"/>
              <a:ext cx="608030" cy="595345"/>
            </a:xfrm>
            <a:prstGeom prst="rect">
              <a:avLst/>
            </a:prstGeom>
            <a:noFill/>
            <a:ln w="9525">
              <a:noFill/>
              <a:miter lim="800000"/>
              <a:headEnd/>
              <a:tailEnd/>
            </a:ln>
          </p:spPr>
        </p:pic>
        <p:sp>
          <p:nvSpPr>
            <p:cNvPr id="9" name="TextBox 8"/>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Academy of Art and Science</a:t>
              </a:r>
              <a:endParaRPr lang="en-GB" sz="1200" b="1" dirty="0">
                <a:solidFill>
                  <a:schemeClr val="bg1"/>
                </a:solidFill>
                <a:latin typeface="+mn-lt"/>
              </a:endParaRPr>
            </a:p>
          </p:txBody>
        </p:sp>
        <p:sp>
          <p:nvSpPr>
            <p:cNvPr id="10" name="TextBox 9"/>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University Consortium</a:t>
              </a:r>
              <a:endParaRPr lang="en-GB" sz="1200" b="1" dirty="0">
                <a:solidFill>
                  <a:schemeClr val="bg1"/>
                </a:solidFill>
                <a:latin typeface="+mn-lt"/>
              </a:endParaRPr>
            </a:p>
          </p:txBody>
        </p:sp>
        <p:pic>
          <p:nvPicPr>
            <p:cNvPr id="26632" name="Picture 10"/>
            <p:cNvPicPr>
              <a:picLocks noChangeAspect="1"/>
            </p:cNvPicPr>
            <p:nvPr/>
          </p:nvPicPr>
          <p:blipFill>
            <a:blip r:embed="rId4"/>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testo 2"/>
          <p:cNvSpPr>
            <a:spLocks noGrp="1"/>
          </p:cNvSpPr>
          <p:nvPr>
            <p:ph type="body" idx="1"/>
          </p:nvPr>
        </p:nvSpPr>
        <p:spPr>
          <a:xfrm>
            <a:off x="530225" y="838200"/>
            <a:ext cx="8004175" cy="5105400"/>
          </a:xfrm>
        </p:spPr>
        <p:txBody>
          <a:bodyPr/>
          <a:lstStyle/>
          <a:p>
            <a:pPr marL="365125" lvl="2"/>
            <a:r>
              <a:rPr lang="it-IT" sz="3200" b="1" dirty="0" smtClean="0"/>
              <a:t>Albert Einstein once </a:t>
            </a:r>
            <a:r>
              <a:rPr lang="it-IT" sz="3200" b="1" dirty="0" err="1" smtClean="0"/>
              <a:t>said</a:t>
            </a:r>
            <a:r>
              <a:rPr lang="it-IT" sz="3200" b="1" dirty="0" smtClean="0"/>
              <a:t>:</a:t>
            </a:r>
          </a:p>
          <a:p>
            <a:pPr marL="365125" lvl="2"/>
            <a:endParaRPr lang="en-US" sz="1800" b="1" dirty="0" smtClean="0"/>
          </a:p>
          <a:p>
            <a:pPr marL="365125" lvl="2"/>
            <a:r>
              <a:rPr lang="it-IT" sz="5400" b="1" i="1" dirty="0" smtClean="0"/>
              <a:t>“</a:t>
            </a:r>
            <a:r>
              <a:rPr lang="it-IT" sz="5400" b="1" i="1" dirty="0" err="1" smtClean="0"/>
              <a:t>We</a:t>
            </a:r>
            <a:r>
              <a:rPr lang="it-IT" sz="5400" b="1" i="1" dirty="0" smtClean="0"/>
              <a:t> </a:t>
            </a:r>
            <a:r>
              <a:rPr lang="it-IT" sz="5400" b="1" i="1" dirty="0" err="1" smtClean="0"/>
              <a:t>cannot</a:t>
            </a:r>
            <a:r>
              <a:rPr lang="it-IT" sz="5400" b="1" i="1" dirty="0" smtClean="0"/>
              <a:t> solve the </a:t>
            </a:r>
            <a:r>
              <a:rPr lang="it-IT" sz="5400" b="1" i="1" dirty="0" err="1" smtClean="0"/>
              <a:t>problems</a:t>
            </a:r>
            <a:r>
              <a:rPr lang="it-IT" sz="5400" b="1" i="1" dirty="0" smtClean="0"/>
              <a:t> </a:t>
            </a:r>
            <a:r>
              <a:rPr lang="it-IT" sz="5400" b="1" i="1" dirty="0" err="1" smtClean="0"/>
              <a:t>of</a:t>
            </a:r>
            <a:r>
              <a:rPr lang="it-IT" sz="5400" b="1" i="1" dirty="0" smtClean="0"/>
              <a:t> </a:t>
            </a:r>
            <a:r>
              <a:rPr lang="it-IT" sz="5400" b="1" i="1" dirty="0" err="1" smtClean="0"/>
              <a:t>today</a:t>
            </a:r>
            <a:r>
              <a:rPr lang="it-IT" sz="5400" b="1" i="1" dirty="0" smtClean="0"/>
              <a:t> at the </a:t>
            </a:r>
            <a:r>
              <a:rPr lang="it-IT" sz="5400" b="1" i="1" dirty="0" err="1" smtClean="0"/>
              <a:t>level</a:t>
            </a:r>
            <a:r>
              <a:rPr lang="it-IT" sz="5400" b="1" i="1" dirty="0" smtClean="0"/>
              <a:t> </a:t>
            </a:r>
            <a:r>
              <a:rPr lang="it-IT" sz="5400" b="1" i="1" dirty="0" err="1" smtClean="0"/>
              <a:t>of</a:t>
            </a:r>
            <a:r>
              <a:rPr lang="it-IT" sz="5400" b="1" i="1" dirty="0" smtClean="0"/>
              <a:t> </a:t>
            </a:r>
            <a:r>
              <a:rPr lang="it-IT" sz="5400" b="1" i="1" dirty="0" err="1" smtClean="0"/>
              <a:t>thinking</a:t>
            </a:r>
            <a:r>
              <a:rPr lang="it-IT" sz="5400" b="1" i="1" dirty="0" smtClean="0"/>
              <a:t> at </a:t>
            </a:r>
            <a:r>
              <a:rPr lang="it-IT" sz="5400" b="1" i="1" dirty="0" err="1" smtClean="0"/>
              <a:t>which</a:t>
            </a:r>
            <a:r>
              <a:rPr lang="it-IT" sz="5400" b="1" i="1" dirty="0" smtClean="0"/>
              <a:t> </a:t>
            </a:r>
            <a:r>
              <a:rPr lang="it-IT" sz="5400" b="1" i="1" dirty="0" err="1" smtClean="0"/>
              <a:t>they</a:t>
            </a:r>
            <a:r>
              <a:rPr lang="it-IT" sz="5400" b="1" i="1" dirty="0" smtClean="0"/>
              <a:t> </a:t>
            </a:r>
            <a:r>
              <a:rPr lang="it-IT" sz="5400" b="1" i="1" dirty="0" err="1" smtClean="0"/>
              <a:t>were</a:t>
            </a:r>
            <a:r>
              <a:rPr lang="it-IT" sz="5400" b="1" i="1" dirty="0" smtClean="0"/>
              <a:t> first </a:t>
            </a:r>
            <a:r>
              <a:rPr lang="it-IT" sz="5400" b="1" i="1" dirty="0" err="1" smtClean="0"/>
              <a:t>created</a:t>
            </a:r>
            <a:r>
              <a:rPr lang="it-IT" sz="5400" b="1" i="1" dirty="0" smtClean="0"/>
              <a:t>”</a:t>
            </a:r>
            <a:endParaRPr lang="it-IT" sz="1400"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testo 2"/>
          <p:cNvSpPr>
            <a:spLocks noGrp="1"/>
          </p:cNvSpPr>
          <p:nvPr>
            <p:ph type="body" idx="1"/>
          </p:nvPr>
        </p:nvSpPr>
        <p:spPr>
          <a:xfrm>
            <a:off x="457200" y="685800"/>
            <a:ext cx="8004175" cy="5257800"/>
          </a:xfrm>
        </p:spPr>
        <p:txBody>
          <a:bodyPr/>
          <a:lstStyle/>
          <a:p>
            <a:pPr marL="365125" lvl="2"/>
            <a:endParaRPr lang="it-IT" sz="2000" b="1" i="1" dirty="0" smtClean="0"/>
          </a:p>
          <a:p>
            <a:pPr marL="365125" lvl="2"/>
            <a:endParaRPr lang="it-IT" b="1" dirty="0" smtClean="0"/>
          </a:p>
        </p:txBody>
      </p:sp>
      <p:pic>
        <p:nvPicPr>
          <p:cNvPr id="3" name="Picture 9" descr="riscaldamento-globale"/>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testo 2"/>
          <p:cNvSpPr>
            <a:spLocks noGrp="1"/>
          </p:cNvSpPr>
          <p:nvPr>
            <p:ph type="body" idx="1"/>
          </p:nvPr>
        </p:nvSpPr>
        <p:spPr>
          <a:xfrm>
            <a:off x="457200" y="685800"/>
            <a:ext cx="8004175" cy="5257800"/>
          </a:xfrm>
        </p:spPr>
        <p:txBody>
          <a:bodyPr/>
          <a:lstStyle/>
          <a:p>
            <a:pPr marL="365125" lvl="2"/>
            <a:r>
              <a:rPr lang="it-IT" sz="4800" b="1" dirty="0" err="1" smtClean="0"/>
              <a:t>What</a:t>
            </a:r>
            <a:r>
              <a:rPr lang="it-IT" sz="4800" b="1" dirty="0" smtClean="0"/>
              <a:t> </a:t>
            </a:r>
            <a:r>
              <a:rPr lang="it-IT" sz="4800" b="1" dirty="0" err="1" smtClean="0"/>
              <a:t>Eistein</a:t>
            </a:r>
            <a:r>
              <a:rPr lang="it-IT" sz="4800" b="1" dirty="0" smtClean="0"/>
              <a:t> </a:t>
            </a:r>
            <a:r>
              <a:rPr lang="it-IT" sz="4800" b="1" dirty="0" err="1" smtClean="0"/>
              <a:t>said</a:t>
            </a:r>
            <a:r>
              <a:rPr lang="it-IT" sz="4800" b="1" dirty="0" smtClean="0"/>
              <a:t> </a:t>
            </a:r>
            <a:r>
              <a:rPr lang="it-IT" sz="4800" b="1" dirty="0" err="1" smtClean="0"/>
              <a:t>is</a:t>
            </a:r>
            <a:r>
              <a:rPr lang="it-IT" sz="4800" b="1" dirty="0" smtClean="0"/>
              <a:t> </a:t>
            </a:r>
            <a:r>
              <a:rPr lang="it-IT" sz="4800" b="1" dirty="0" err="1" smtClean="0"/>
              <a:t>drammatically</a:t>
            </a:r>
            <a:r>
              <a:rPr lang="it-IT" sz="4800" b="1" dirty="0" smtClean="0"/>
              <a:t> </a:t>
            </a:r>
            <a:r>
              <a:rPr lang="it-IT" sz="4800" b="1" dirty="0" err="1" smtClean="0"/>
              <a:t>true</a:t>
            </a:r>
            <a:r>
              <a:rPr lang="it-IT" sz="4800" b="1" dirty="0" smtClean="0"/>
              <a:t> and on the </a:t>
            </a:r>
            <a:r>
              <a:rPr lang="it-IT" sz="4800" b="1" dirty="0" err="1" smtClean="0"/>
              <a:t>same</a:t>
            </a:r>
            <a:r>
              <a:rPr lang="it-IT" sz="4800" b="1" dirty="0" smtClean="0"/>
              <a:t> </a:t>
            </a:r>
            <a:r>
              <a:rPr lang="it-IT" sz="4800" b="1" dirty="0" err="1" smtClean="0"/>
              <a:t>premises</a:t>
            </a:r>
            <a:r>
              <a:rPr lang="it-IT" sz="4800" b="1" dirty="0" smtClean="0"/>
              <a:t> : </a:t>
            </a:r>
            <a:r>
              <a:rPr lang="it-IT" sz="4800" b="1" i="1" dirty="0" err="1" smtClean="0">
                <a:solidFill>
                  <a:srgbClr val="FFFF00"/>
                </a:solidFill>
              </a:rPr>
              <a:t>We</a:t>
            </a:r>
            <a:r>
              <a:rPr lang="it-IT" sz="4800" b="1" i="1" dirty="0" smtClean="0">
                <a:solidFill>
                  <a:srgbClr val="FFFF00"/>
                </a:solidFill>
              </a:rPr>
              <a:t> </a:t>
            </a:r>
            <a:r>
              <a:rPr lang="it-IT" sz="4800" b="1" i="1" dirty="0" err="1" smtClean="0">
                <a:solidFill>
                  <a:srgbClr val="FFFF00"/>
                </a:solidFill>
              </a:rPr>
              <a:t>cannot</a:t>
            </a:r>
            <a:r>
              <a:rPr lang="it-IT" sz="4800" b="1" i="1" dirty="0" smtClean="0">
                <a:solidFill>
                  <a:srgbClr val="FFFF00"/>
                </a:solidFill>
              </a:rPr>
              <a:t> solve the </a:t>
            </a:r>
            <a:r>
              <a:rPr lang="it-IT" sz="4800" b="1" i="1" dirty="0" err="1" smtClean="0">
                <a:solidFill>
                  <a:srgbClr val="FFFF00"/>
                </a:solidFill>
              </a:rPr>
              <a:t>problems</a:t>
            </a:r>
            <a:r>
              <a:rPr lang="it-IT" sz="4800" b="1" i="1" dirty="0" smtClean="0">
                <a:solidFill>
                  <a:srgbClr val="FFFF00"/>
                </a:solidFill>
              </a:rPr>
              <a:t> </a:t>
            </a:r>
            <a:r>
              <a:rPr lang="it-IT" sz="4800" b="1" i="1" dirty="0" err="1" smtClean="0">
                <a:solidFill>
                  <a:srgbClr val="FFFF00"/>
                </a:solidFill>
              </a:rPr>
              <a:t>of</a:t>
            </a:r>
            <a:r>
              <a:rPr lang="it-IT" sz="4800" b="1" i="1" dirty="0" smtClean="0">
                <a:solidFill>
                  <a:srgbClr val="FFFF00"/>
                </a:solidFill>
              </a:rPr>
              <a:t> </a:t>
            </a:r>
            <a:r>
              <a:rPr lang="it-IT" sz="4800" b="1" i="1" dirty="0" err="1" smtClean="0">
                <a:solidFill>
                  <a:srgbClr val="FFFF00"/>
                </a:solidFill>
              </a:rPr>
              <a:t>today</a:t>
            </a:r>
            <a:r>
              <a:rPr lang="it-IT" sz="4800" b="1" i="1" dirty="0" smtClean="0">
                <a:solidFill>
                  <a:srgbClr val="FFFF00"/>
                </a:solidFill>
              </a:rPr>
              <a:t> </a:t>
            </a:r>
            <a:r>
              <a:rPr lang="it-IT" sz="4800" b="1" i="1" dirty="0" err="1" smtClean="0">
                <a:solidFill>
                  <a:srgbClr val="FFFF00"/>
                </a:solidFill>
              </a:rPr>
              <a:t>following</a:t>
            </a:r>
            <a:r>
              <a:rPr lang="it-IT" sz="4800" b="1" i="1" dirty="0" smtClean="0">
                <a:solidFill>
                  <a:srgbClr val="FFFF00"/>
                </a:solidFill>
              </a:rPr>
              <a:t> the </a:t>
            </a:r>
            <a:r>
              <a:rPr lang="it-IT" sz="4800" b="1" i="1" dirty="0" err="1" smtClean="0">
                <a:solidFill>
                  <a:srgbClr val="FFFF00"/>
                </a:solidFill>
              </a:rPr>
              <a:t>leaders</a:t>
            </a:r>
            <a:r>
              <a:rPr lang="it-IT" sz="4800" b="1" i="1" dirty="0" smtClean="0">
                <a:solidFill>
                  <a:srgbClr val="FFFF00"/>
                </a:solidFill>
              </a:rPr>
              <a:t> </a:t>
            </a:r>
            <a:r>
              <a:rPr lang="it-IT" sz="4800" b="1" i="1" dirty="0" err="1" smtClean="0">
                <a:solidFill>
                  <a:srgbClr val="FFFF00"/>
                </a:solidFill>
              </a:rPr>
              <a:t>who</a:t>
            </a:r>
            <a:r>
              <a:rPr lang="it-IT" sz="4800" b="1" i="1" dirty="0" smtClean="0">
                <a:solidFill>
                  <a:srgbClr val="FFFF00"/>
                </a:solidFill>
              </a:rPr>
              <a:t> led </a:t>
            </a:r>
            <a:r>
              <a:rPr lang="it-IT" sz="4800" b="1" i="1" dirty="0" err="1" smtClean="0">
                <a:solidFill>
                  <a:srgbClr val="FFFF00"/>
                </a:solidFill>
              </a:rPr>
              <a:t>us</a:t>
            </a:r>
            <a:r>
              <a:rPr lang="it-IT" sz="4800" b="1" i="1" dirty="0" smtClean="0">
                <a:solidFill>
                  <a:srgbClr val="FFFF00"/>
                </a:solidFill>
              </a:rPr>
              <a:t> in </a:t>
            </a:r>
            <a:r>
              <a:rPr lang="it-IT" sz="4800" b="1" i="1" dirty="0" err="1" smtClean="0">
                <a:solidFill>
                  <a:srgbClr val="FFFF00"/>
                </a:solidFill>
              </a:rPr>
              <a:t>this</a:t>
            </a:r>
            <a:r>
              <a:rPr lang="it-IT" sz="4800" b="1" i="1" dirty="0" smtClean="0">
                <a:solidFill>
                  <a:srgbClr val="FFFF00"/>
                </a:solidFill>
              </a:rPr>
              <a:t> </a:t>
            </a:r>
            <a:r>
              <a:rPr lang="it-IT" sz="4800" b="1" i="1" dirty="0" err="1" smtClean="0">
                <a:solidFill>
                  <a:srgbClr val="FFFF00"/>
                </a:solidFill>
              </a:rPr>
              <a:t>mess</a:t>
            </a:r>
            <a:r>
              <a:rPr lang="it-IT" sz="4800" b="1" i="1" dirty="0" smtClean="0">
                <a:solidFill>
                  <a:srgbClr val="FFFF00"/>
                </a:solidFill>
              </a:rPr>
              <a:t>!                       </a:t>
            </a:r>
            <a:endParaRPr lang="it-IT" sz="5400" b="1" i="1" dirty="0" smtClean="0">
              <a:solidFill>
                <a:srgbClr val="FFFF00"/>
              </a:solidFill>
            </a:endParaRPr>
          </a:p>
          <a:p>
            <a:pPr marL="365125" lvl="2"/>
            <a:endParaRPr lang="it-IT" sz="2000" b="1" i="1" dirty="0" smtClean="0"/>
          </a:p>
          <a:p>
            <a:pPr marL="365125" lvl="2"/>
            <a:endParaRPr lang="it-IT"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testo 2"/>
          <p:cNvSpPr>
            <a:spLocks noGrp="1"/>
          </p:cNvSpPr>
          <p:nvPr>
            <p:ph type="body" idx="1"/>
          </p:nvPr>
        </p:nvSpPr>
        <p:spPr>
          <a:xfrm>
            <a:off x="530225" y="838200"/>
            <a:ext cx="8004175" cy="5486400"/>
          </a:xfrm>
        </p:spPr>
        <p:txBody>
          <a:bodyPr/>
          <a:lstStyle/>
          <a:p>
            <a:pPr marL="365125" lvl="2"/>
            <a:r>
              <a:rPr lang="it-IT" sz="3600" b="1" dirty="0" smtClean="0"/>
              <a:t>A </a:t>
            </a:r>
            <a:r>
              <a:rPr lang="it-IT" sz="3600" b="1" dirty="0" smtClean="0">
                <a:solidFill>
                  <a:srgbClr val="FFFF00"/>
                </a:solidFill>
              </a:rPr>
              <a:t>leader</a:t>
            </a:r>
            <a:r>
              <a:rPr lang="it-IT" sz="3600" b="1" dirty="0" smtClean="0"/>
              <a:t> </a:t>
            </a:r>
            <a:r>
              <a:rPr lang="it-IT" sz="3600" b="1" dirty="0" err="1" smtClean="0"/>
              <a:t>is</a:t>
            </a:r>
            <a:r>
              <a:rPr lang="it-IT" sz="3600" b="1" dirty="0" smtClean="0"/>
              <a:t> </a:t>
            </a:r>
            <a:r>
              <a:rPr lang="it-IT" sz="3600" b="1" dirty="0" err="1" smtClean="0"/>
              <a:t>somebody</a:t>
            </a:r>
            <a:r>
              <a:rPr lang="it-IT" sz="3600" b="1" dirty="0" smtClean="0"/>
              <a:t> </a:t>
            </a:r>
            <a:r>
              <a:rPr lang="it-IT" sz="3600" b="1" dirty="0" err="1" smtClean="0"/>
              <a:t>who</a:t>
            </a:r>
            <a:r>
              <a:rPr lang="it-IT" sz="3600" b="1" dirty="0" smtClean="0"/>
              <a:t> </a:t>
            </a:r>
            <a:r>
              <a:rPr lang="it-IT" sz="3600" b="1" dirty="0" err="1" smtClean="0">
                <a:solidFill>
                  <a:srgbClr val="FFFF00"/>
                </a:solidFill>
              </a:rPr>
              <a:t>leads</a:t>
            </a:r>
            <a:r>
              <a:rPr lang="it-IT" sz="3600" b="1" dirty="0" smtClean="0"/>
              <a:t>     </a:t>
            </a:r>
            <a:r>
              <a:rPr lang="it-IT" sz="3600" b="1" dirty="0" err="1" smtClean="0"/>
              <a:t>but</a:t>
            </a:r>
            <a:r>
              <a:rPr lang="it-IT" sz="3600" b="1" dirty="0" smtClean="0"/>
              <a:t> </a:t>
            </a:r>
            <a:r>
              <a:rPr lang="it-IT" sz="3600" b="1" dirty="0" err="1" smtClean="0"/>
              <a:t>that</a:t>
            </a:r>
            <a:r>
              <a:rPr lang="it-IT" sz="3600" b="1" dirty="0" smtClean="0"/>
              <a:t> </a:t>
            </a:r>
            <a:r>
              <a:rPr lang="it-IT" sz="3600" b="1" dirty="0" err="1" smtClean="0"/>
              <a:t>is</a:t>
            </a:r>
            <a:r>
              <a:rPr lang="it-IT" sz="3600" b="1" dirty="0" smtClean="0"/>
              <a:t> </a:t>
            </a:r>
            <a:r>
              <a:rPr lang="it-IT" sz="3600" b="1" dirty="0" err="1" smtClean="0"/>
              <a:t>not</a:t>
            </a:r>
            <a:r>
              <a:rPr lang="it-IT" sz="3600" b="1" dirty="0" smtClean="0"/>
              <a:t> </a:t>
            </a:r>
            <a:r>
              <a:rPr lang="it-IT" sz="3600" b="1" dirty="0" err="1" smtClean="0"/>
              <a:t>automatically</a:t>
            </a:r>
            <a:r>
              <a:rPr lang="it-IT" sz="3600" b="1" dirty="0" smtClean="0"/>
              <a:t>  </a:t>
            </a:r>
            <a:r>
              <a:rPr lang="it-IT" sz="3600" b="1" dirty="0" err="1" smtClean="0"/>
              <a:t>bringing</a:t>
            </a:r>
            <a:r>
              <a:rPr lang="it-IT" sz="3600" b="1" dirty="0" smtClean="0"/>
              <a:t> positive </a:t>
            </a:r>
            <a:r>
              <a:rPr lang="it-IT" sz="3600" b="1" dirty="0" err="1" smtClean="0"/>
              <a:t>results</a:t>
            </a:r>
            <a:r>
              <a:rPr lang="it-IT" sz="3600" b="1" dirty="0" smtClean="0"/>
              <a:t>. </a:t>
            </a:r>
          </a:p>
          <a:p>
            <a:pPr marL="365125" lvl="2"/>
            <a:endParaRPr lang="it-IT" sz="1800" b="1" dirty="0" smtClean="0"/>
          </a:p>
          <a:p>
            <a:pPr marL="365125" lvl="2"/>
            <a:r>
              <a:rPr lang="it-IT" sz="3600" b="1" dirty="0" err="1" smtClean="0"/>
              <a:t>Unfortunately</a:t>
            </a:r>
            <a:r>
              <a:rPr lang="it-IT" sz="3600" b="1" dirty="0" smtClean="0"/>
              <a:t> </a:t>
            </a:r>
            <a:r>
              <a:rPr lang="it-IT" sz="3600" b="1" dirty="0" smtClean="0">
                <a:solidFill>
                  <a:srgbClr val="FFFF00"/>
                </a:solidFill>
              </a:rPr>
              <a:t>a </a:t>
            </a:r>
            <a:r>
              <a:rPr lang="it-IT" sz="3600" b="1" dirty="0" err="1" smtClean="0">
                <a:solidFill>
                  <a:srgbClr val="FFFF00"/>
                </a:solidFill>
              </a:rPr>
              <a:t>lot</a:t>
            </a:r>
            <a:r>
              <a:rPr lang="it-IT" sz="3600" b="1" dirty="0" smtClean="0">
                <a:solidFill>
                  <a:srgbClr val="FFFF00"/>
                </a:solidFill>
              </a:rPr>
              <a:t> </a:t>
            </a:r>
            <a:r>
              <a:rPr lang="it-IT" sz="3600" b="1" dirty="0" err="1" smtClean="0">
                <a:solidFill>
                  <a:srgbClr val="FFFF00"/>
                </a:solidFill>
              </a:rPr>
              <a:t>of</a:t>
            </a:r>
            <a:r>
              <a:rPr lang="it-IT" sz="3600" b="1" dirty="0" smtClean="0">
                <a:solidFill>
                  <a:srgbClr val="FFFF00"/>
                </a:solidFill>
              </a:rPr>
              <a:t> </a:t>
            </a:r>
            <a:r>
              <a:rPr lang="it-IT" sz="3600" b="1" dirty="0" err="1" smtClean="0">
                <a:solidFill>
                  <a:srgbClr val="FFFF00"/>
                </a:solidFill>
              </a:rPr>
              <a:t>leaders</a:t>
            </a:r>
            <a:r>
              <a:rPr lang="it-IT" sz="3600" b="1" dirty="0" smtClean="0">
                <a:solidFill>
                  <a:srgbClr val="FFFF00"/>
                </a:solidFill>
              </a:rPr>
              <a:t> in </a:t>
            </a:r>
            <a:r>
              <a:rPr lang="it-IT" sz="3600" b="1" dirty="0" err="1" smtClean="0">
                <a:solidFill>
                  <a:srgbClr val="FFFF00"/>
                </a:solidFill>
              </a:rPr>
              <a:t>history</a:t>
            </a:r>
            <a:r>
              <a:rPr lang="it-IT" sz="3600" b="1" dirty="0" smtClean="0">
                <a:solidFill>
                  <a:srgbClr val="FFFF00"/>
                </a:solidFill>
              </a:rPr>
              <a:t>  </a:t>
            </a:r>
            <a:r>
              <a:rPr lang="it-IT" sz="3600" b="1" dirty="0" err="1" smtClean="0">
                <a:solidFill>
                  <a:srgbClr val="FFFF00"/>
                </a:solidFill>
              </a:rPr>
              <a:t>have</a:t>
            </a:r>
            <a:r>
              <a:rPr lang="it-IT" sz="3600" b="1" dirty="0" smtClean="0">
                <a:solidFill>
                  <a:srgbClr val="FFFF00"/>
                </a:solidFill>
              </a:rPr>
              <a:t> </a:t>
            </a:r>
            <a:r>
              <a:rPr lang="it-IT" sz="3600" b="1" dirty="0" err="1" smtClean="0">
                <a:solidFill>
                  <a:srgbClr val="FFFF00"/>
                </a:solidFill>
              </a:rPr>
              <a:t>been</a:t>
            </a:r>
            <a:r>
              <a:rPr lang="it-IT" sz="3600" b="1" dirty="0" smtClean="0">
                <a:solidFill>
                  <a:srgbClr val="FFFF00"/>
                </a:solidFill>
              </a:rPr>
              <a:t> </a:t>
            </a:r>
            <a:r>
              <a:rPr lang="it-IT" sz="3600" b="1" dirty="0" err="1" smtClean="0">
                <a:solidFill>
                  <a:srgbClr val="FFFF00"/>
                </a:solidFill>
              </a:rPr>
              <a:t>famous</a:t>
            </a:r>
            <a:r>
              <a:rPr lang="it-IT" sz="3600" b="1" dirty="0" smtClean="0">
                <a:solidFill>
                  <a:srgbClr val="FFFF00"/>
                </a:solidFill>
              </a:rPr>
              <a:t> </a:t>
            </a:r>
            <a:r>
              <a:rPr lang="it-IT" sz="3600" b="1" dirty="0" err="1" smtClean="0">
                <a:solidFill>
                  <a:srgbClr val="FFFF00"/>
                </a:solidFill>
              </a:rPr>
              <a:t>for</a:t>
            </a:r>
            <a:r>
              <a:rPr lang="it-IT" sz="3600" b="1" dirty="0" smtClean="0">
                <a:solidFill>
                  <a:srgbClr val="FFFF00"/>
                </a:solidFill>
              </a:rPr>
              <a:t> </a:t>
            </a:r>
          </a:p>
          <a:p>
            <a:pPr marL="365125" lvl="2"/>
            <a:r>
              <a:rPr lang="it-IT" sz="3600" b="1" dirty="0" smtClean="0">
                <a:solidFill>
                  <a:srgbClr val="FFFF00"/>
                </a:solidFill>
              </a:rPr>
              <a:t>  </a:t>
            </a:r>
            <a:r>
              <a:rPr lang="it-IT" sz="3600" b="1" dirty="0" err="1" smtClean="0">
                <a:solidFill>
                  <a:srgbClr val="FFFF00"/>
                </a:solidFill>
              </a:rPr>
              <a:t>their</a:t>
            </a:r>
            <a:r>
              <a:rPr lang="it-IT" sz="3600" b="1" dirty="0" smtClean="0">
                <a:solidFill>
                  <a:srgbClr val="FFFF00"/>
                </a:solidFill>
              </a:rPr>
              <a:t> </a:t>
            </a:r>
            <a:r>
              <a:rPr lang="it-IT" sz="3600" b="1" dirty="0" err="1" smtClean="0">
                <a:solidFill>
                  <a:srgbClr val="FFFF00"/>
                </a:solidFill>
              </a:rPr>
              <a:t>destructivity</a:t>
            </a:r>
            <a:r>
              <a:rPr lang="it-IT" sz="3600" b="1" dirty="0" smtClean="0">
                <a:solidFill>
                  <a:srgbClr val="FFFF00"/>
                </a:solidFill>
              </a:rPr>
              <a:t>, </a:t>
            </a:r>
            <a:r>
              <a:rPr lang="it-IT" sz="3600" b="1" dirty="0" err="1" smtClean="0">
                <a:solidFill>
                  <a:srgbClr val="FFFF00"/>
                </a:solidFill>
              </a:rPr>
              <a:t>cruelty</a:t>
            </a:r>
            <a:r>
              <a:rPr lang="it-IT" sz="3600" b="1" dirty="0" smtClean="0">
                <a:solidFill>
                  <a:srgbClr val="FFFF00"/>
                </a:solidFill>
              </a:rPr>
              <a:t> and </a:t>
            </a:r>
            <a:r>
              <a:rPr lang="it-IT" sz="3600" b="1" dirty="0" err="1" smtClean="0">
                <a:solidFill>
                  <a:srgbClr val="FFFF00"/>
                </a:solidFill>
              </a:rPr>
              <a:t>psychopathology…</a:t>
            </a:r>
            <a:r>
              <a:rPr lang="it-IT" sz="3600" b="1" dirty="0" smtClean="0">
                <a:solidFill>
                  <a:srgbClr val="FFFF00"/>
                </a:solidFill>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testo 2"/>
          <p:cNvSpPr>
            <a:spLocks noGrp="1"/>
          </p:cNvSpPr>
          <p:nvPr>
            <p:ph type="body" idx="1"/>
          </p:nvPr>
        </p:nvSpPr>
        <p:spPr>
          <a:xfrm>
            <a:off x="530225" y="457200"/>
            <a:ext cx="8004175" cy="6172200"/>
          </a:xfrm>
        </p:spPr>
        <p:txBody>
          <a:bodyPr/>
          <a:lstStyle/>
          <a:p>
            <a:pPr marL="365125" lvl="2"/>
            <a:r>
              <a:rPr lang="it-IT" sz="3600" b="1" dirty="0" smtClean="0"/>
              <a:t>Le Bon,  Fromm, Adorno, </a:t>
            </a:r>
            <a:r>
              <a:rPr lang="it-IT" sz="3600" b="1" dirty="0" err="1" smtClean="0"/>
              <a:t>Lasswell</a:t>
            </a:r>
            <a:r>
              <a:rPr lang="it-IT" sz="3600" b="1" dirty="0" smtClean="0"/>
              <a:t>, </a:t>
            </a:r>
          </a:p>
          <a:p>
            <a:pPr marL="365125" lvl="2"/>
            <a:r>
              <a:rPr lang="it-IT" sz="3600" b="1" dirty="0" err="1" smtClean="0"/>
              <a:t>Reick</a:t>
            </a:r>
            <a:r>
              <a:rPr lang="it-IT" sz="3600" b="1" dirty="0" smtClean="0"/>
              <a:t> and </a:t>
            </a:r>
            <a:r>
              <a:rPr lang="it-IT" sz="3600" b="1" dirty="0" err="1" smtClean="0"/>
              <a:t>many</a:t>
            </a:r>
            <a:r>
              <a:rPr lang="it-IT" sz="3600" b="1" dirty="0" smtClean="0"/>
              <a:t> </a:t>
            </a:r>
            <a:r>
              <a:rPr lang="it-IT" sz="3600" b="1" dirty="0" err="1" smtClean="0"/>
              <a:t>others</a:t>
            </a:r>
            <a:r>
              <a:rPr lang="it-IT" sz="3600" b="1" dirty="0" smtClean="0"/>
              <a:t>  </a:t>
            </a:r>
            <a:r>
              <a:rPr lang="it-IT" sz="3600" b="1" dirty="0" err="1" smtClean="0"/>
              <a:t>studied</a:t>
            </a:r>
            <a:r>
              <a:rPr lang="it-IT" sz="3600" b="1" dirty="0" smtClean="0"/>
              <a:t> the</a:t>
            </a:r>
          </a:p>
          <a:p>
            <a:pPr marL="365125" lvl="2"/>
            <a:r>
              <a:rPr lang="it-IT" sz="3600" b="1" dirty="0" err="1" smtClean="0"/>
              <a:t>Psychopathology</a:t>
            </a:r>
            <a:r>
              <a:rPr lang="it-IT" sz="3600" b="1" dirty="0" smtClean="0"/>
              <a:t> </a:t>
            </a:r>
            <a:r>
              <a:rPr lang="it-IT" sz="3600" b="1" dirty="0" err="1" smtClean="0"/>
              <a:t>of</a:t>
            </a:r>
            <a:r>
              <a:rPr lang="it-IT" sz="3600" b="1" dirty="0" smtClean="0"/>
              <a:t>  </a:t>
            </a:r>
            <a:r>
              <a:rPr lang="it-IT" sz="3600" b="1" dirty="0" err="1" smtClean="0"/>
              <a:t>toxic</a:t>
            </a:r>
            <a:r>
              <a:rPr lang="it-IT" sz="3600" b="1" dirty="0" smtClean="0"/>
              <a:t>, </a:t>
            </a:r>
          </a:p>
          <a:p>
            <a:pPr marL="365125" lvl="2"/>
            <a:r>
              <a:rPr lang="it-IT" sz="3600" b="1" dirty="0" err="1" smtClean="0"/>
              <a:t>destructive</a:t>
            </a:r>
            <a:r>
              <a:rPr lang="it-IT" sz="3600" b="1" dirty="0" smtClean="0"/>
              <a:t>  </a:t>
            </a:r>
            <a:r>
              <a:rPr lang="it-IT" sz="3600" b="1" dirty="0" err="1" smtClean="0"/>
              <a:t>leaders</a:t>
            </a:r>
            <a:r>
              <a:rPr lang="it-IT" sz="3600" b="1" dirty="0" smtClean="0"/>
              <a:t> </a:t>
            </a:r>
          </a:p>
          <a:p>
            <a:pPr marL="365125" lvl="2"/>
            <a:r>
              <a:rPr lang="it-IT" sz="3600" b="1" dirty="0" err="1" smtClean="0"/>
              <a:t>while</a:t>
            </a:r>
            <a:endParaRPr lang="it-IT" sz="3600" b="1" dirty="0" smtClean="0"/>
          </a:p>
          <a:p>
            <a:pPr marL="365125" lvl="2"/>
            <a:endParaRPr lang="it-IT" sz="1400" b="1" dirty="0" smtClean="0"/>
          </a:p>
          <a:p>
            <a:pPr marL="365125" lvl="2"/>
            <a:r>
              <a:rPr lang="it-IT" sz="3600" b="1" dirty="0" err="1" smtClean="0">
                <a:solidFill>
                  <a:srgbClr val="FFFF00"/>
                </a:solidFill>
              </a:rPr>
              <a:t>Maslow</a:t>
            </a:r>
            <a:r>
              <a:rPr lang="it-IT" sz="3600" b="1" dirty="0" smtClean="0">
                <a:solidFill>
                  <a:srgbClr val="FFFF00"/>
                </a:solidFill>
              </a:rPr>
              <a:t>, </a:t>
            </a:r>
            <a:r>
              <a:rPr lang="it-IT" sz="3600" b="1" dirty="0" err="1" smtClean="0">
                <a:solidFill>
                  <a:srgbClr val="FFFF00"/>
                </a:solidFill>
              </a:rPr>
              <a:t>Rogers</a:t>
            </a:r>
            <a:r>
              <a:rPr lang="it-IT" sz="3600" b="1" dirty="0" smtClean="0">
                <a:solidFill>
                  <a:srgbClr val="FFFF00"/>
                </a:solidFill>
              </a:rPr>
              <a:t>, Gordon, </a:t>
            </a:r>
            <a:r>
              <a:rPr lang="it-IT" sz="3600" b="1" dirty="0" err="1" smtClean="0">
                <a:solidFill>
                  <a:srgbClr val="FFFF00"/>
                </a:solidFill>
              </a:rPr>
              <a:t>Bugenthal</a:t>
            </a:r>
            <a:r>
              <a:rPr lang="it-IT" sz="3600" b="1" dirty="0" smtClean="0">
                <a:solidFill>
                  <a:srgbClr val="FFFF00"/>
                </a:solidFill>
              </a:rPr>
              <a:t> </a:t>
            </a:r>
          </a:p>
          <a:p>
            <a:pPr marL="365125" lvl="2"/>
            <a:r>
              <a:rPr lang="it-IT" sz="3600" b="1" dirty="0" smtClean="0">
                <a:solidFill>
                  <a:srgbClr val="FFFF00"/>
                </a:solidFill>
              </a:rPr>
              <a:t>and </a:t>
            </a:r>
            <a:r>
              <a:rPr lang="it-IT" sz="3600" b="1" dirty="0" err="1" smtClean="0">
                <a:solidFill>
                  <a:srgbClr val="FFFF00"/>
                </a:solidFill>
              </a:rPr>
              <a:t>others</a:t>
            </a:r>
            <a:r>
              <a:rPr lang="it-IT" sz="3600" b="1" dirty="0" smtClean="0">
                <a:solidFill>
                  <a:srgbClr val="FFFF00"/>
                </a:solidFill>
              </a:rPr>
              <a:t> </a:t>
            </a:r>
            <a:r>
              <a:rPr lang="it-IT" sz="3600" b="1" dirty="0" err="1" smtClean="0">
                <a:solidFill>
                  <a:srgbClr val="FFFF00"/>
                </a:solidFill>
              </a:rPr>
              <a:t>did</a:t>
            </a:r>
            <a:r>
              <a:rPr lang="it-IT" sz="3600" b="1" dirty="0" smtClean="0">
                <a:solidFill>
                  <a:srgbClr val="FFFF00"/>
                </a:solidFill>
              </a:rPr>
              <a:t> </a:t>
            </a:r>
            <a:r>
              <a:rPr lang="it-IT" sz="3600" b="1" dirty="0" err="1" smtClean="0">
                <a:solidFill>
                  <a:srgbClr val="FFFF00"/>
                </a:solidFill>
              </a:rPr>
              <a:t>research</a:t>
            </a:r>
            <a:r>
              <a:rPr lang="it-IT" sz="3600" b="1" dirty="0" smtClean="0">
                <a:solidFill>
                  <a:srgbClr val="FFFF00"/>
                </a:solidFill>
              </a:rPr>
              <a:t> the </a:t>
            </a:r>
          </a:p>
          <a:p>
            <a:pPr marL="365125" lvl="2"/>
            <a:r>
              <a:rPr lang="it-IT" sz="3600" b="1" dirty="0" err="1" smtClean="0">
                <a:solidFill>
                  <a:srgbClr val="FFFF00"/>
                </a:solidFill>
              </a:rPr>
              <a:t>personality</a:t>
            </a:r>
            <a:r>
              <a:rPr lang="it-IT" sz="3600" b="1" dirty="0" smtClean="0">
                <a:solidFill>
                  <a:srgbClr val="FFFF00"/>
                </a:solidFill>
              </a:rPr>
              <a:t>  </a:t>
            </a:r>
            <a:r>
              <a:rPr lang="it-IT" sz="3600" b="1" dirty="0" err="1" smtClean="0">
                <a:solidFill>
                  <a:srgbClr val="FFFF00"/>
                </a:solidFill>
              </a:rPr>
              <a:t>traits</a:t>
            </a:r>
            <a:r>
              <a:rPr lang="it-IT" sz="3600" b="1" dirty="0" smtClean="0">
                <a:solidFill>
                  <a:srgbClr val="FFFF00"/>
                </a:solidFill>
              </a:rPr>
              <a:t>  </a:t>
            </a:r>
            <a:r>
              <a:rPr lang="it-IT" sz="3600" b="1" dirty="0" err="1" smtClean="0">
                <a:solidFill>
                  <a:srgbClr val="FFFF00"/>
                </a:solidFill>
              </a:rPr>
              <a:t>of</a:t>
            </a:r>
            <a:r>
              <a:rPr lang="it-IT" sz="3600" b="1" dirty="0" smtClean="0">
                <a:solidFill>
                  <a:srgbClr val="FFFF00"/>
                </a:solidFill>
              </a:rPr>
              <a:t> </a:t>
            </a:r>
            <a:r>
              <a:rPr lang="it-IT" sz="3600" b="1" dirty="0" err="1" smtClean="0">
                <a:solidFill>
                  <a:srgbClr val="FFFF00"/>
                </a:solidFill>
              </a:rPr>
              <a:t>healthy</a:t>
            </a:r>
            <a:r>
              <a:rPr lang="it-IT" sz="3600" b="1" dirty="0" smtClean="0">
                <a:solidFill>
                  <a:srgbClr val="FFFF00"/>
                </a:solidFill>
              </a:rPr>
              <a:t> and </a:t>
            </a:r>
          </a:p>
          <a:p>
            <a:pPr marL="365125" lvl="2"/>
            <a:r>
              <a:rPr lang="it-IT" sz="3600" b="1" dirty="0" err="1" smtClean="0">
                <a:solidFill>
                  <a:srgbClr val="FFFF00"/>
                </a:solidFill>
              </a:rPr>
              <a:t>effective</a:t>
            </a:r>
            <a:r>
              <a:rPr lang="it-IT" sz="3600" b="1" dirty="0" smtClean="0">
                <a:solidFill>
                  <a:srgbClr val="FFFF00"/>
                </a:solidFill>
              </a:rPr>
              <a:t> </a:t>
            </a:r>
            <a:r>
              <a:rPr lang="it-IT" sz="3600" b="1" dirty="0" err="1" smtClean="0">
                <a:solidFill>
                  <a:srgbClr val="FFFF00"/>
                </a:solidFill>
              </a:rPr>
              <a:t>leaders</a:t>
            </a:r>
            <a:endParaRPr lang="it-IT" sz="3600" b="1" dirty="0" smtClean="0">
              <a:solidFill>
                <a:srgbClr val="FFFF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testo 2"/>
          <p:cNvSpPr>
            <a:spLocks noGrp="1"/>
          </p:cNvSpPr>
          <p:nvPr>
            <p:ph type="body" idx="1"/>
          </p:nvPr>
        </p:nvSpPr>
        <p:spPr>
          <a:xfrm>
            <a:off x="530225" y="838200"/>
            <a:ext cx="8004175" cy="5486400"/>
          </a:xfrm>
        </p:spPr>
        <p:txBody>
          <a:bodyPr/>
          <a:lstStyle/>
          <a:p>
            <a:pPr marL="365125" lvl="2"/>
            <a:r>
              <a:rPr lang="en-US" sz="3600" dirty="0" smtClean="0"/>
              <a:t>"</a:t>
            </a:r>
            <a:r>
              <a:rPr lang="en-US" sz="3200" i="1" dirty="0" smtClean="0"/>
              <a:t>Psychopaths are social predators who charm, manipulate, and ruthlessly plow their way through life, leaving a broad trail of shattered expectations, and empty wallets. Completely lacking in conscience and in feelings for others, they selfishly take what they want and do as they please, violating social norms and expectations without the slightest sense of guilt or regret."                </a:t>
            </a:r>
            <a:r>
              <a:rPr lang="en-US" sz="2800" i="1" dirty="0" smtClean="0"/>
              <a:t>                       </a:t>
            </a:r>
            <a:r>
              <a:rPr lang="en-US" sz="2800" dirty="0" smtClean="0"/>
              <a:t> Robert Hare </a:t>
            </a:r>
            <a:endParaRPr lang="it-IT" sz="3600" b="1"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1470</TotalTime>
  <Words>1852</Words>
  <Application>Microsoft Office PowerPoint</Application>
  <PresentationFormat>Presentazione su schermo (4:3)</PresentationFormat>
  <Paragraphs>256</Paragraphs>
  <Slides>39</Slides>
  <Notes>0</Notes>
  <HiddenSlides>0</HiddenSlides>
  <MMClips>0</MMClips>
  <ScaleCrop>false</ScaleCrop>
  <HeadingPairs>
    <vt:vector size="4" baseType="variant">
      <vt:variant>
        <vt:lpstr>Tema</vt:lpstr>
      </vt:variant>
      <vt:variant>
        <vt:i4>1</vt:i4>
      </vt:variant>
      <vt:variant>
        <vt:lpstr>Titoli diapositive</vt:lpstr>
      </vt:variant>
      <vt:variant>
        <vt:i4>39</vt:i4>
      </vt:variant>
    </vt:vector>
  </HeadingPairs>
  <TitlesOfParts>
    <vt:vector size="40" baseType="lpstr">
      <vt:lpstr>Flow</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fully functioning person: a bio-psycho-social viewpoint</dc:title>
  <dc:creator>Irene Hawkins</dc:creator>
  <cp:lastModifiedBy>Alberto</cp:lastModifiedBy>
  <cp:revision>239</cp:revision>
  <dcterms:created xsi:type="dcterms:W3CDTF">2012-06-04T15:12:07Z</dcterms:created>
  <dcterms:modified xsi:type="dcterms:W3CDTF">2015-03-30T15:53:54Z</dcterms:modified>
</cp:coreProperties>
</file>