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92" r:id="rId5"/>
    <p:sldId id="293" r:id="rId6"/>
    <p:sldId id="294" r:id="rId7"/>
    <p:sldId id="295" r:id="rId8"/>
    <p:sldId id="296" r:id="rId9"/>
    <p:sldId id="297" r:id="rId10"/>
    <p:sldId id="302" r:id="rId11"/>
    <p:sldId id="298" r:id="rId12"/>
    <p:sldId id="299" r:id="rId13"/>
    <p:sldId id="300" r:id="rId14"/>
    <p:sldId id="301" r:id="rId15"/>
    <p:sldId id="291" r:id="rId16"/>
    <p:sldId id="288" r:id="rId17"/>
    <p:sldId id="289" r:id="rId18"/>
    <p:sldId id="261" r:id="rId19"/>
    <p:sldId id="285" r:id="rId20"/>
    <p:sldId id="28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63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1D99786-5905-423C-BCCC-D498E982C269}" type="datetimeFigureOut">
              <a:rPr lang="en-US"/>
              <a:pPr>
                <a:defRPr/>
              </a:pPr>
              <a:t>5/27/2014</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D6267838-B181-4D70-9E2B-6533665022C6}" type="slidenum">
              <a:rPr lang="en-US"/>
              <a:pPr>
                <a:defRPr/>
              </a:pPr>
              <a:t>‹N›</a:t>
            </a:fld>
            <a:endParaRPr lang="en-US" dirty="0"/>
          </a:p>
        </p:txBody>
      </p:sp>
    </p:spTree>
    <p:extLst>
      <p:ext uri="{BB962C8B-B14F-4D97-AF65-F5344CB8AC3E}">
        <p14:creationId xmlns:p14="http://schemas.microsoft.com/office/powerpoint/2010/main" val="2745451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9943668-F8A8-496D-B52B-2A4C3D0D45CA}" type="datetimeFigureOut">
              <a:rPr lang="en-US"/>
              <a:pPr>
                <a:defRPr/>
              </a:pPr>
              <a:t>5/27/2014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450831F8-AA10-45A1-BB64-7659B8648742}" type="slidenum">
              <a:rPr lang="en-US"/>
              <a:pPr>
                <a:defRPr/>
              </a:pPr>
              <a:t>‹N›</a:t>
            </a:fld>
            <a:endParaRPr lang="en-US" dirty="0"/>
          </a:p>
        </p:txBody>
      </p:sp>
    </p:spTree>
    <p:extLst>
      <p:ext uri="{BB962C8B-B14F-4D97-AF65-F5344CB8AC3E}">
        <p14:creationId xmlns:p14="http://schemas.microsoft.com/office/powerpoint/2010/main" val="347286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8302C79-8766-45B5-9C04-EF7050B6C7D6}" type="datetimeFigureOut">
              <a:rPr lang="en-US"/>
              <a:pPr>
                <a:defRPr/>
              </a:pPr>
              <a:t>5/27/2014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9C8B3C9-8782-44BB-8C78-5E48020F627F}" type="slidenum">
              <a:rPr lang="en-US"/>
              <a:pPr>
                <a:defRPr/>
              </a:pPr>
              <a:t>‹N›</a:t>
            </a:fld>
            <a:endParaRPr lang="en-US" dirty="0"/>
          </a:p>
        </p:txBody>
      </p:sp>
    </p:spTree>
    <p:extLst>
      <p:ext uri="{BB962C8B-B14F-4D97-AF65-F5344CB8AC3E}">
        <p14:creationId xmlns:p14="http://schemas.microsoft.com/office/powerpoint/2010/main" val="2889217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B41CCB3-E79A-46B4-8EF1-DC14D30FE36D}" type="datetimeFigureOut">
              <a:rPr lang="en-US"/>
              <a:pPr>
                <a:defRPr/>
              </a:pPr>
              <a:t>5/27/2014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38E76AAF-EBFB-413E-8D16-F2952060182B}" type="slidenum">
              <a:rPr lang="en-US"/>
              <a:pPr>
                <a:defRPr/>
              </a:pPr>
              <a:t>‹N›</a:t>
            </a:fld>
            <a:endParaRPr lang="en-US" dirty="0"/>
          </a:p>
        </p:txBody>
      </p:sp>
    </p:spTree>
    <p:extLst>
      <p:ext uri="{BB962C8B-B14F-4D97-AF65-F5344CB8AC3E}">
        <p14:creationId xmlns:p14="http://schemas.microsoft.com/office/powerpoint/2010/main" val="179798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0BA014D-029B-462C-B344-4BCF01246E6F}" type="datetimeFigureOut">
              <a:rPr lang="en-US"/>
              <a:pPr>
                <a:defRPr/>
              </a:pPr>
              <a:t>5/27/2014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63F38A6-2198-4011-AE27-8249EA89186E}" type="slidenum">
              <a:rPr lang="en-US"/>
              <a:pPr>
                <a:defRPr/>
              </a:pPr>
              <a:t>‹N›</a:t>
            </a:fld>
            <a:endParaRPr lang="en-US" dirty="0"/>
          </a:p>
        </p:txBody>
      </p:sp>
    </p:spTree>
    <p:extLst>
      <p:ext uri="{BB962C8B-B14F-4D97-AF65-F5344CB8AC3E}">
        <p14:creationId xmlns:p14="http://schemas.microsoft.com/office/powerpoint/2010/main" val="23707636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0BC07A2-1B60-492D-82AB-648EE75A3CAC}" type="datetimeFigureOut">
              <a:rPr lang="en-US"/>
              <a:pPr>
                <a:defRPr/>
              </a:pPr>
              <a:t>5/27/2014</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F3B43992-7055-4F72-BB92-22EDE2AF31EE}" type="slidenum">
              <a:rPr lang="en-US"/>
              <a:pPr>
                <a:defRPr/>
              </a:pPr>
              <a:t>‹N›</a:t>
            </a:fld>
            <a:endParaRPr lang="en-US" dirty="0"/>
          </a:p>
        </p:txBody>
      </p:sp>
    </p:spTree>
    <p:extLst>
      <p:ext uri="{BB962C8B-B14F-4D97-AF65-F5344CB8AC3E}">
        <p14:creationId xmlns:p14="http://schemas.microsoft.com/office/powerpoint/2010/main" val="68238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6647340-1BF2-448D-A452-DBA596DB1B82}" type="datetimeFigureOut">
              <a:rPr lang="en-US"/>
              <a:pPr>
                <a:defRPr/>
              </a:pPr>
              <a:t>5/27/2014</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9E74D1E4-24BC-420B-85B0-F1F9ECB7F971}" type="slidenum">
              <a:rPr lang="en-US"/>
              <a:pPr>
                <a:defRPr/>
              </a:pPr>
              <a:t>‹N›</a:t>
            </a:fld>
            <a:endParaRPr lang="en-US" dirty="0"/>
          </a:p>
        </p:txBody>
      </p:sp>
    </p:spTree>
    <p:extLst>
      <p:ext uri="{BB962C8B-B14F-4D97-AF65-F5344CB8AC3E}">
        <p14:creationId xmlns:p14="http://schemas.microsoft.com/office/powerpoint/2010/main" val="151604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D682B281-1055-4A2E-A76F-D5858841E637}" type="datetimeFigureOut">
              <a:rPr lang="en-US"/>
              <a:pPr>
                <a:defRPr/>
              </a:pPr>
              <a:t>5/27/2014</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5A2A7394-75BD-4504-BD4B-A032FF321C2F}" type="slidenum">
              <a:rPr lang="en-US"/>
              <a:pPr>
                <a:defRPr/>
              </a:pPr>
              <a:t>‹N›</a:t>
            </a:fld>
            <a:endParaRPr lang="en-US" dirty="0"/>
          </a:p>
        </p:txBody>
      </p:sp>
    </p:spTree>
    <p:extLst>
      <p:ext uri="{BB962C8B-B14F-4D97-AF65-F5344CB8AC3E}">
        <p14:creationId xmlns:p14="http://schemas.microsoft.com/office/powerpoint/2010/main" val="4160986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A4115EC-920A-4684-973A-E188E1BCEA51}" type="datetimeFigureOut">
              <a:rPr lang="en-US"/>
              <a:pPr>
                <a:defRPr/>
              </a:pPr>
              <a:t>5/27/2014</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323F80E3-B334-4205-8181-2A4DEBEE1E2E}" type="slidenum">
              <a:rPr lang="en-US"/>
              <a:pPr>
                <a:defRPr/>
              </a:pPr>
              <a:t>‹N›</a:t>
            </a:fld>
            <a:endParaRPr lang="en-US" dirty="0"/>
          </a:p>
        </p:txBody>
      </p:sp>
    </p:spTree>
    <p:extLst>
      <p:ext uri="{BB962C8B-B14F-4D97-AF65-F5344CB8AC3E}">
        <p14:creationId xmlns:p14="http://schemas.microsoft.com/office/powerpoint/2010/main" val="2303708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19B398A-7F88-4EF6-88C2-5BA848549330}" type="datetimeFigureOut">
              <a:rPr lang="en-US"/>
              <a:pPr>
                <a:defRPr/>
              </a:pPr>
              <a:t>5/27/2014</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2C54E786-5205-44DF-A84D-0D644E0971B5}" type="slidenum">
              <a:rPr lang="en-US"/>
              <a:pPr>
                <a:defRPr/>
              </a:pPr>
              <a:t>‹N›</a:t>
            </a:fld>
            <a:endParaRPr lang="en-US" dirty="0"/>
          </a:p>
        </p:txBody>
      </p:sp>
    </p:spTree>
    <p:extLst>
      <p:ext uri="{BB962C8B-B14F-4D97-AF65-F5344CB8AC3E}">
        <p14:creationId xmlns:p14="http://schemas.microsoft.com/office/powerpoint/2010/main" val="107347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28B5035-BC86-44D5-A943-47A58814A34D}" type="datetimeFigureOut">
              <a:rPr lang="en-US"/>
              <a:pPr>
                <a:defRPr/>
              </a:pPr>
              <a:t>5/27/2014</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7B32764-FFAD-412C-AA23-A8BED8B2BBB9}" type="slidenum">
              <a:rPr lang="en-US"/>
              <a:pPr>
                <a:defRPr/>
              </a:pPr>
              <a:t>‹N›</a:t>
            </a:fld>
            <a:endParaRPr lang="en-US" dirty="0"/>
          </a:p>
        </p:txBody>
      </p:sp>
    </p:spTree>
    <p:extLst>
      <p:ext uri="{BB962C8B-B14F-4D97-AF65-F5344CB8AC3E}">
        <p14:creationId xmlns:p14="http://schemas.microsoft.com/office/powerpoint/2010/main" val="2474116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it-IT"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t-IT" smtClean="0"/>
              <a:t>Click to edit Master text styles</a:t>
            </a:r>
          </a:p>
          <a:p>
            <a:pPr lvl="1"/>
            <a:r>
              <a:rPr lang="en-US" altLang="it-IT" smtClean="0"/>
              <a:t>Second level</a:t>
            </a:r>
          </a:p>
          <a:p>
            <a:pPr lvl="2"/>
            <a:r>
              <a:rPr lang="en-US" altLang="it-IT" smtClean="0"/>
              <a:t>Third level</a:t>
            </a:r>
          </a:p>
          <a:p>
            <a:pPr lvl="3"/>
            <a:r>
              <a:rPr lang="en-US" altLang="it-IT" smtClean="0"/>
              <a:t>Fourth level</a:t>
            </a:r>
          </a:p>
          <a:p>
            <a:pPr lvl="4"/>
            <a:r>
              <a:rPr lang="en-US" altLang="it-IT"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2073BBFC-ECA4-4CE2-B8FE-C46FC1F64118}" type="datetimeFigureOut">
              <a:rPr lang="en-US"/>
              <a:pPr>
                <a:defRPr/>
              </a:pPr>
              <a:t>5/27/2014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dirty="0">
                <a:solidFill>
                  <a:schemeClr val="tx2">
                    <a:shade val="90000"/>
                  </a:schemeClr>
                </a:solidFill>
                <a:latin typeface="+mn-lt"/>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97989956-5AF8-4255-A002-C35CE97D5E13}" type="slidenum">
              <a:rPr lang="en-US"/>
              <a:pPr>
                <a:defRPr/>
              </a:pPr>
              <a:t>‹N›</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hyperlink" Target="http://www.wunicon.org/" TargetMode="External"/><Relationship Id="rId7" Type="http://schemas.openxmlformats.org/officeDocument/2006/relationships/image" Target="../media/image3.png"/><Relationship Id="rId2" Type="http://schemas.openxmlformats.org/officeDocument/2006/relationships/hyperlink" Target="mailto:azucconi@worldacademy.org" TargetMode="External"/><Relationship Id="rId1" Type="http://schemas.openxmlformats.org/officeDocument/2006/relationships/slideLayout" Target="../slideLayouts/slideLayout3.xml"/><Relationship Id="rId6" Type="http://schemas.openxmlformats.org/officeDocument/2006/relationships/image" Target="../media/image2.wmf"/><Relationship Id="rId5" Type="http://schemas.openxmlformats.org/officeDocument/2006/relationships/hyperlink" Target="http://www.iacp.it/" TargetMode="External"/><Relationship Id="rId4" Type="http://schemas.openxmlformats.org/officeDocument/2006/relationships/hyperlink" Target="http://www.worldacademy.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552" y="1495864"/>
            <a:ext cx="7851648" cy="2133600"/>
          </a:xfrm>
        </p:spPr>
        <p:txBody>
          <a:bodyPr>
            <a:noAutofit/>
            <a:sp3d prstMaterial="flat">
              <a:contourClr>
                <a:schemeClr val="tx2"/>
              </a:contourClr>
            </a:sp3d>
          </a:bodyPr>
          <a:lstStyle/>
          <a:p>
            <a:pPr fontAlgn="auto">
              <a:spcAft>
                <a:spcPts val="0"/>
              </a:spcAft>
              <a:defRPr/>
            </a:pPr>
            <a:r>
              <a:rPr lang="en-US" altLang="it-IT" sz="2000" dirty="0" smtClean="0">
                <a:solidFill>
                  <a:schemeClr val="tx1"/>
                </a:solidFill>
              </a:rPr>
              <a:t>WUC, a new paradigm in education and in university consortiums </a:t>
            </a:r>
            <a:r>
              <a:rPr lang="it-IT" altLang="it-IT" sz="9600" dirty="0" smtClean="0">
                <a:solidFill>
                  <a:schemeClr val="tx1"/>
                </a:solidFill>
              </a:rPr>
              <a:t/>
            </a:r>
            <a:br>
              <a:rPr lang="it-IT" altLang="it-IT" sz="9600" dirty="0" smtClean="0">
                <a:solidFill>
                  <a:schemeClr val="tx1"/>
                </a:solidFill>
              </a:rPr>
            </a:br>
            <a:r>
              <a:rPr lang="en-US" sz="5400" dirty="0" smtClean="0">
                <a:solidFill>
                  <a:schemeClr val="tx1"/>
                </a:solidFill>
              </a:rPr>
              <a:t/>
            </a:r>
            <a:br>
              <a:rPr lang="en-US" sz="5400" dirty="0" smtClean="0">
                <a:solidFill>
                  <a:schemeClr val="tx1"/>
                </a:solidFill>
              </a:rPr>
            </a:br>
            <a:endParaRPr lang="en-US" sz="5400" dirty="0">
              <a:solidFill>
                <a:schemeClr val="tx1"/>
              </a:solidFill>
            </a:endParaRPr>
          </a:p>
        </p:txBody>
      </p:sp>
      <p:sp>
        <p:nvSpPr>
          <p:cNvPr id="5123" name="Subtitle 2"/>
          <p:cNvSpPr>
            <a:spLocks noGrp="1"/>
          </p:cNvSpPr>
          <p:nvPr>
            <p:ph type="subTitle" idx="1"/>
          </p:nvPr>
        </p:nvSpPr>
        <p:spPr>
          <a:xfrm>
            <a:off x="603250" y="2286000"/>
            <a:ext cx="7854950" cy="2590800"/>
          </a:xfrm>
        </p:spPr>
        <p:txBody>
          <a:bodyPr/>
          <a:lstStyle/>
          <a:p>
            <a:pPr marR="0" algn="ctr"/>
            <a:r>
              <a:rPr lang="en-US" altLang="it-IT" sz="1800" b="1" dirty="0" smtClean="0"/>
              <a:t>Alberto Zucconi </a:t>
            </a:r>
          </a:p>
          <a:p>
            <a:pPr marR="0" algn="ctr"/>
            <a:r>
              <a:rPr lang="en-US" altLang="it-IT" sz="1800" b="1" dirty="0" smtClean="0"/>
              <a:t>World Academy of Art and Science (WAAS)</a:t>
            </a:r>
          </a:p>
          <a:p>
            <a:pPr marR="0" algn="ctr"/>
            <a:r>
              <a:rPr lang="en-US" altLang="it-IT" sz="1800" b="1" dirty="0" smtClean="0"/>
              <a:t>World University Consortium (WUC)</a:t>
            </a:r>
          </a:p>
          <a:p>
            <a:pPr marR="0" algn="ctr"/>
            <a:r>
              <a:rPr lang="en-US" altLang="it-IT" sz="1800" b="1" dirty="0" smtClean="0"/>
              <a:t>Person Centered Approach Institute (IACP) </a:t>
            </a:r>
          </a:p>
          <a:p>
            <a:pPr marR="0" algn="ctr"/>
            <a:r>
              <a:rPr lang="en-US" altLang="it-IT" sz="1800" b="1" dirty="0" smtClean="0"/>
              <a:t>azucconi@iacp.it</a:t>
            </a:r>
          </a:p>
          <a:p>
            <a:pPr marR="0" algn="ctr"/>
            <a:endParaRPr lang="en-US" altLang="it-IT" sz="1800" b="1" dirty="0" smtClean="0">
              <a:solidFill>
                <a:schemeClr val="bg1"/>
              </a:solidFill>
            </a:endParaRPr>
          </a:p>
        </p:txBody>
      </p:sp>
      <p:sp>
        <p:nvSpPr>
          <p:cNvPr id="5124" name="TextBox 4"/>
          <p:cNvSpPr txBox="1">
            <a:spLocks noChangeArrowheads="1"/>
          </p:cNvSpPr>
          <p:nvPr/>
        </p:nvSpPr>
        <p:spPr bwMode="auto">
          <a:xfrm>
            <a:off x="1371600" y="5193268"/>
            <a:ext cx="65247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spcBef>
                <a:spcPct val="20000"/>
              </a:spcBef>
              <a:buClr>
                <a:srgbClr val="0BD0D9"/>
              </a:buClr>
              <a:buSzPct val="95000"/>
            </a:pPr>
            <a:r>
              <a:rPr lang="en-US" altLang="it-IT" b="1" dirty="0" err="1" smtClean="0">
                <a:solidFill>
                  <a:schemeClr val="bg1"/>
                </a:solidFill>
                <a:latin typeface="+mn-lt"/>
              </a:rPr>
              <a:t>Biovision</a:t>
            </a:r>
            <a:r>
              <a:rPr lang="en-US" altLang="it-IT" b="1" dirty="0" smtClean="0">
                <a:solidFill>
                  <a:schemeClr val="bg1"/>
                </a:solidFill>
                <a:latin typeface="+mn-lt"/>
              </a:rPr>
              <a:t> 2014 , April 7-10, 2014 Library of Alexandria,  Alexandria, Egypt</a:t>
            </a:r>
            <a:endParaRPr lang="it-IT" altLang="it-IT" b="1" dirty="0" smtClean="0">
              <a:solidFill>
                <a:schemeClr val="bg1"/>
              </a:solidFill>
              <a:latin typeface="+mn-lt"/>
            </a:endParaRPr>
          </a:p>
        </p:txBody>
      </p:sp>
      <p:sp>
        <p:nvSpPr>
          <p:cNvPr id="16" name="Rectangle 15"/>
          <p:cNvSpPr/>
          <p:nvPr/>
        </p:nvSpPr>
        <p:spPr>
          <a:xfrm>
            <a:off x="0" y="6172200"/>
            <a:ext cx="91440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126" name="Picture 5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5" y="6334125"/>
            <a:ext cx="27178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52" descr="oms-bl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6303963"/>
            <a:ext cx="4635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53"/>
          <p:cNvSpPr txBox="1">
            <a:spLocks noChangeArrowheads="1"/>
          </p:cNvSpPr>
          <p:nvPr/>
        </p:nvSpPr>
        <p:spPr bwMode="auto">
          <a:xfrm>
            <a:off x="5746750" y="6242050"/>
            <a:ext cx="32988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r>
              <a:rPr lang="it-IT" altLang="it-IT" sz="600">
                <a:solidFill>
                  <a:schemeClr val="bg1"/>
                </a:solidFill>
                <a:latin typeface="Arial" charset="0"/>
              </a:rPr>
              <a:t>CENTRO COLLABORATORE DELL’ORGANIZZAZIONE MONDIALE DELLA SANITÀ PER LA RICERCA, LA FORMAZIONE E LA CONSULENZA NELLA PROMOZIONE DELLA SALUTE NEI LUOGHI DI LAVORO IN ITALIA</a:t>
            </a:r>
          </a:p>
          <a:p>
            <a:r>
              <a:rPr lang="it-IT" altLang="it-IT" sz="600">
                <a:solidFill>
                  <a:schemeClr val="bg1"/>
                </a:solidFill>
                <a:latin typeface="Arial" charset="0"/>
              </a:rPr>
              <a:t>WORLD HEALTH ORGANIZATION COLLABORATING CENTRE FOR RESEARCH, TRAINING AND CONSULTING IN HEALTH PROMOTION AT THE WORKPLACE IN ITALY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457200" y="762000"/>
            <a:ext cx="8305800" cy="5334000"/>
          </a:xfrm>
        </p:spPr>
        <p:txBody>
          <a:bodyPr/>
          <a:lstStyle/>
          <a:p>
            <a:r>
              <a:rPr lang="en-US" sz="2800" dirty="0" smtClean="0"/>
              <a:t>We will involve and create many occasions of encounter, collaboration and crosspollination for  </a:t>
            </a:r>
          </a:p>
          <a:p>
            <a:r>
              <a:rPr lang="en-US" sz="2800" dirty="0" smtClean="0"/>
              <a:t>UN Agencies, NGOs, Public and private organizations, labor unions and  associations of industrialist, teachers, university professors, student,  pedagogists,  mangers, medical doctors and nurses, social workers associations </a:t>
            </a:r>
          </a:p>
          <a:p>
            <a:endParaRPr lang="en-US" sz="1000" dirty="0" smtClean="0"/>
          </a:p>
          <a:p>
            <a:r>
              <a:rPr lang="en-US" sz="2400" dirty="0" smtClean="0">
                <a:solidFill>
                  <a:schemeClr val="bg1"/>
                </a:solidFill>
              </a:rPr>
              <a:t>and also  with: </a:t>
            </a:r>
          </a:p>
          <a:p>
            <a:r>
              <a:rPr lang="en-US" sz="2800" dirty="0" smtClean="0"/>
              <a:t>sustainable entrepreneurs, technology firms and Academies of Science, opinion makers, political and spiritual leaders.</a:t>
            </a:r>
            <a:endParaRPr lang="it-IT" sz="2800" dirty="0" smtClean="0"/>
          </a:p>
          <a:p>
            <a:pPr algn="ctr"/>
            <a:endParaRPr lang="en-US" altLang="it-IT" sz="2000" dirty="0" smtClean="0">
              <a:latin typeface="Arial" charset="0"/>
              <a:cs typeface="Arial" charset="0"/>
            </a:endParaRPr>
          </a:p>
        </p:txBody>
      </p:sp>
    </p:spTree>
    <p:extLst>
      <p:ext uri="{BB962C8B-B14F-4D97-AF65-F5344CB8AC3E}">
        <p14:creationId xmlns:p14="http://schemas.microsoft.com/office/powerpoint/2010/main" val="1584515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685800" y="914400"/>
            <a:ext cx="7772400" cy="4648200"/>
          </a:xfrm>
        </p:spPr>
        <p:txBody>
          <a:bodyPr/>
          <a:lstStyle/>
          <a:p>
            <a:r>
              <a:rPr lang="en-US" sz="2800" dirty="0" smtClean="0">
                <a:cs typeface="Arial" pitchFamily="34" charset="0"/>
              </a:rPr>
              <a:t>We aim to protect and promote a virtuous process of systemic and sustainable relationships among all the people that share some basic values and aims: </a:t>
            </a:r>
          </a:p>
          <a:p>
            <a:r>
              <a:rPr lang="en-US" sz="2800" dirty="0" smtClean="0">
                <a:cs typeface="Arial" pitchFamily="34" charset="0"/>
              </a:rPr>
              <a:t>Respect and protection and promotion of human dignity and human rights, equal opportunities, peace, sustainable development and promotion of human creativity, development of human potentialities  and respect for life on the planet.</a:t>
            </a:r>
            <a:endParaRPr lang="it-IT" sz="2800" dirty="0" smtClean="0">
              <a:cs typeface="Arial" pitchFamily="34" charset="0"/>
            </a:endParaRPr>
          </a:p>
          <a:p>
            <a:pPr algn="ctr"/>
            <a:endParaRPr lang="en-US" altLang="it-IT" sz="2000" dirty="0" smtClean="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685800" y="914400"/>
            <a:ext cx="7772400" cy="5029200"/>
          </a:xfrm>
        </p:spPr>
        <p:txBody>
          <a:bodyPr/>
          <a:lstStyle/>
          <a:p>
            <a:r>
              <a:rPr lang="en-US" sz="2800" dirty="0" smtClean="0">
                <a:cs typeface="Arial" pitchFamily="34" charset="0"/>
              </a:rPr>
              <a:t>We will generate joint research projects, joint project development, student,  professors and experts in interdisciplinary and intersectorial and intercultural cooperation  among members of existing networks, for the development of a new, integrated paradigm  of scientific knowledge and of education leading to solutions to the many complex global challenges facing us. </a:t>
            </a:r>
            <a:endParaRPr lang="it-IT" sz="2800" dirty="0" smtClean="0">
              <a:cs typeface="Arial" pitchFamily="34" charset="0"/>
            </a:endParaRPr>
          </a:p>
          <a:p>
            <a:r>
              <a:rPr lang="en-US" sz="2800" dirty="0" smtClean="0">
                <a:cs typeface="Arial" pitchFamily="34" charset="0"/>
              </a:rPr>
              <a:t>We will create and share a global vision, common values and a commitment to educating future world leaders and the citizens of tomorrow.  </a:t>
            </a:r>
            <a:endParaRPr lang="it-IT" sz="2800" dirty="0" smtClean="0">
              <a:cs typeface="Arial" pitchFamily="34" charset="0"/>
            </a:endParaRPr>
          </a:p>
          <a:p>
            <a:pPr algn="ctr"/>
            <a:endParaRPr lang="en-US" altLang="it-IT" sz="20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685800" y="914400"/>
            <a:ext cx="7772400" cy="4648200"/>
          </a:xfrm>
        </p:spPr>
        <p:txBody>
          <a:bodyPr/>
          <a:lstStyle/>
          <a:p>
            <a:r>
              <a:rPr lang="en-US" sz="2400" dirty="0" smtClean="0">
                <a:cs typeface="Arial" pitchFamily="34" charset="0"/>
              </a:rPr>
              <a:t>WUC will strive to create new models of cooperation in education, teaching,  research, research application, project management and responsible leadership. </a:t>
            </a:r>
            <a:endParaRPr lang="it-IT" sz="2400" dirty="0" smtClean="0">
              <a:cs typeface="Arial" pitchFamily="34" charset="0"/>
            </a:endParaRPr>
          </a:p>
          <a:p>
            <a:endParaRPr lang="en-US" sz="2400" b="1" dirty="0" smtClean="0">
              <a:cs typeface="Arial" pitchFamily="34" charset="0"/>
            </a:endParaRPr>
          </a:p>
          <a:p>
            <a:r>
              <a:rPr lang="en-US" sz="2000" b="1" dirty="0" smtClean="0">
                <a:cs typeface="Arial" pitchFamily="34" charset="0"/>
              </a:rPr>
              <a:t>WUC will promote the largest project of action research and active learning ever carried out to promote effectiveness, science advancement, civil and social responsibility, empowering all the stakeholders to create and share  new knowledge to improve human and environmental living conditions , building bridges across boundaries of diverse cultures,  academic disciplines, promoting awareness of the frontiers of human understanding, creating new knowledge through collaboration in research, and innovation</a:t>
            </a:r>
            <a:r>
              <a:rPr lang="en-US" sz="2400" b="1" dirty="0" smtClean="0">
                <a:cs typeface="Arial" pitchFamily="34" charset="0"/>
              </a:rPr>
              <a:t>.</a:t>
            </a:r>
            <a:endParaRPr lang="it-IT" sz="2400" dirty="0" smtClean="0">
              <a:cs typeface="Arial" pitchFamily="34" charset="0"/>
            </a:endParaRPr>
          </a:p>
          <a:p>
            <a:pPr algn="ctr"/>
            <a:endParaRPr lang="en-US" altLang="it-IT" sz="2400" dirty="0" smtClean="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685800" y="914400"/>
            <a:ext cx="7772400" cy="4648200"/>
          </a:xfrm>
        </p:spPr>
        <p:txBody>
          <a:bodyPr/>
          <a:lstStyle/>
          <a:p>
            <a:r>
              <a:rPr lang="en-US" sz="2400" dirty="0" smtClean="0"/>
              <a:t>What the stakeholders will gain from participating in this process:</a:t>
            </a:r>
            <a:endParaRPr lang="it-IT" sz="2400" dirty="0" smtClean="0"/>
          </a:p>
          <a:p>
            <a:r>
              <a:rPr lang="en-US" sz="2000" dirty="0" smtClean="0"/>
              <a:t>The will enlarge the knowledge and understanding, the other stakeholders will learn from their experiences, the will gain in self-awareness, knowledge, range of opportunities, be able to develop  more effective e governance, leadership and management of their organization and thanks to mutual learning, exchange of experience and the transfer of best practices will help the other stakeholders to do the same around the world.</a:t>
            </a:r>
            <a:endParaRPr lang="it-IT" sz="2000" dirty="0" smtClean="0"/>
          </a:p>
          <a:p>
            <a:r>
              <a:rPr lang="en-US" sz="2000" dirty="0" smtClean="0"/>
              <a:t>The stakeholders will be actively involved in this strategic change process instead of being passively witnessing what is happening in society will contribute to the betterment of their local and national communities, will contribute to a renaissance of scientific and educational excellence and fulfill their core values and mission.</a:t>
            </a:r>
            <a:endParaRPr lang="it-IT" sz="2000" dirty="0" smtClean="0"/>
          </a:p>
          <a:p>
            <a:r>
              <a:rPr lang="en-US" sz="2000" dirty="0" smtClean="0"/>
              <a:t> </a:t>
            </a:r>
            <a:endParaRPr lang="it-IT" sz="2000" dirty="0" smtClean="0"/>
          </a:p>
          <a:p>
            <a:pPr algn="ctr"/>
            <a:endParaRPr lang="en-US" altLang="it-IT" sz="20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685800" y="1752600"/>
            <a:ext cx="7772400" cy="3695700"/>
          </a:xfrm>
        </p:spPr>
        <p:txBody>
          <a:bodyPr/>
          <a:lstStyle/>
          <a:p>
            <a:pPr algn="ctr"/>
            <a:endParaRPr lang="en-US" altLang="it-IT" sz="5400" dirty="0" smtClean="0">
              <a:latin typeface="Arial" charset="0"/>
              <a:cs typeface="Arial" charset="0"/>
            </a:endParaRPr>
          </a:p>
          <a:p>
            <a:pPr algn="ctr"/>
            <a:endParaRPr lang="en-US" altLang="it-IT" sz="3600" dirty="0" smtClean="0">
              <a:latin typeface="Arial" charset="0"/>
              <a:cs typeface="Arial" charset="0"/>
            </a:endParaRPr>
          </a:p>
        </p:txBody>
      </p:sp>
      <p:sp>
        <p:nvSpPr>
          <p:cNvPr id="28674" name="Rectangle 2"/>
          <p:cNvSpPr>
            <a:spLocks noChangeArrowheads="1"/>
          </p:cNvSpPr>
          <p:nvPr/>
        </p:nvSpPr>
        <p:spPr bwMode="auto">
          <a:xfrm>
            <a:off x="609600" y="353558"/>
            <a:ext cx="8229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mn-lt"/>
                <a:ea typeface="Calibri" pitchFamily="34" charset="0"/>
                <a:cs typeface="Times New Roman" pitchFamily="18" charset="0"/>
              </a:rPr>
              <a:t>WUC Is :</a:t>
            </a:r>
            <a:endParaRPr kumimoji="0" lang="it-IT" sz="32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mn-lt"/>
                <a:ea typeface="Calibri" pitchFamily="34" charset="0"/>
                <a:cs typeface="Times New Roman" pitchFamily="18" charset="0"/>
              </a:rPr>
              <a:t>a nonprofit, non-governmental , international, interdisciplinary, intersectorial , international body dedicated to promote the values  and practices of the protection of human capital, human rights, reciprocal understanding, synergic collaboration, sustainable development, protection and promotion of biodiversity  </a:t>
            </a:r>
            <a:endParaRPr kumimoji="0" lang="en-US" sz="3200" b="0" i="0" u="none" strike="noStrike" cap="none" normalizeH="0" baseline="0" dirty="0" smtClean="0">
              <a:ln>
                <a:noFill/>
              </a:ln>
              <a:solidFill>
                <a:schemeClr val="tx1"/>
              </a:solidFill>
              <a:effectLst/>
              <a:latin typeface="+mn-lt"/>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685800" y="381000"/>
            <a:ext cx="7772400" cy="6172200"/>
          </a:xfrm>
        </p:spPr>
        <p:txBody>
          <a:bodyPr/>
          <a:lstStyle/>
          <a:p>
            <a:r>
              <a:rPr lang="en-US" sz="2400" b="1" dirty="0" smtClean="0"/>
              <a:t>WUC will promote: </a:t>
            </a:r>
            <a:endParaRPr lang="it-IT" sz="2400" dirty="0" smtClean="0"/>
          </a:p>
          <a:p>
            <a:r>
              <a:rPr lang="en-US" sz="2400" b="1" dirty="0" smtClean="0"/>
              <a:t>Facilitate the process of collaboration among all the stakeholders in order to create a new paradigm for effective education as one answer to the world present challenges</a:t>
            </a:r>
            <a:endParaRPr lang="it-IT" sz="2400" dirty="0" smtClean="0"/>
          </a:p>
          <a:p>
            <a:r>
              <a:rPr lang="en-US" sz="2400" b="1" dirty="0" smtClean="0"/>
              <a:t>Promote the development an effective answer to the current  crisis of education and society </a:t>
            </a:r>
            <a:endParaRPr lang="it-IT" sz="2400" dirty="0" smtClean="0"/>
          </a:p>
          <a:p>
            <a:r>
              <a:rPr lang="en-US" sz="2400" b="1" dirty="0" smtClean="0"/>
              <a:t>Develop a  passport of  competencies : a way by which degrees and competencies will be validated around the world </a:t>
            </a:r>
            <a:endParaRPr lang="it-IT" sz="2400" dirty="0" smtClean="0"/>
          </a:p>
          <a:p>
            <a:r>
              <a:rPr lang="en-US" sz="2400" b="1" dirty="0" smtClean="0"/>
              <a:t>Fulfill the need  for  knowledge and best practices  that the world we presently lack</a:t>
            </a:r>
            <a:endParaRPr lang="it-IT" sz="2400" dirty="0" smtClean="0"/>
          </a:p>
          <a:p>
            <a:r>
              <a:rPr lang="en-US" sz="2400" b="1" dirty="0" smtClean="0"/>
              <a:t>Fulfill the need for  effective tools for sustainable governance and  human capital protection and promotion.</a:t>
            </a:r>
            <a:endParaRPr lang="en-US" altLang="it-IT" sz="24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457200" y="685800"/>
            <a:ext cx="8305800" cy="6172200"/>
          </a:xfrm>
        </p:spPr>
        <p:txBody>
          <a:bodyPr/>
          <a:lstStyle/>
          <a:p>
            <a:r>
              <a:rPr lang="en-US" sz="2400" b="1" dirty="0" smtClean="0"/>
              <a:t>WUC will promote: </a:t>
            </a:r>
          </a:p>
          <a:p>
            <a:endParaRPr lang="it-IT" sz="1000" dirty="0" smtClean="0"/>
          </a:p>
          <a:p>
            <a:pPr marL="342900" indent="-342900">
              <a:buFont typeface="Arial" panose="020B0604020202020204" pitchFamily="34" charset="0"/>
              <a:buChar char="•"/>
            </a:pPr>
            <a:r>
              <a:rPr lang="en-US" sz="2400" b="1" dirty="0" smtClean="0"/>
              <a:t>Synergy</a:t>
            </a:r>
            <a:endParaRPr lang="it-IT" sz="2400" dirty="0" smtClean="0"/>
          </a:p>
          <a:p>
            <a:pPr marL="342900" indent="-342900">
              <a:buFont typeface="Arial" panose="020B0604020202020204" pitchFamily="34" charset="0"/>
              <a:buChar char="•"/>
            </a:pPr>
            <a:r>
              <a:rPr lang="en-US" sz="2400" b="1" dirty="0" smtClean="0"/>
              <a:t>Capacity Building </a:t>
            </a:r>
            <a:endParaRPr lang="it-IT" sz="2400" dirty="0" smtClean="0"/>
          </a:p>
          <a:p>
            <a:pPr marL="342900" indent="-342900">
              <a:buFont typeface="Arial" panose="020B0604020202020204" pitchFamily="34" charset="0"/>
              <a:buChar char="•"/>
            </a:pPr>
            <a:r>
              <a:rPr lang="en-US" sz="2400" b="1" dirty="0" smtClean="0"/>
              <a:t>Protecting differences  and the right to disagree </a:t>
            </a:r>
            <a:endParaRPr lang="it-IT" sz="2400" dirty="0" smtClean="0"/>
          </a:p>
          <a:p>
            <a:pPr marL="342900" indent="-342900">
              <a:buFont typeface="Arial" panose="020B0604020202020204" pitchFamily="34" charset="0"/>
              <a:buChar char="•"/>
            </a:pPr>
            <a:r>
              <a:rPr lang="en-US" sz="2400" b="1" dirty="0" smtClean="0"/>
              <a:t>Person centered</a:t>
            </a:r>
            <a:endParaRPr lang="it-IT" sz="2400" dirty="0" smtClean="0"/>
          </a:p>
          <a:p>
            <a:pPr marL="342900" indent="-342900">
              <a:buFont typeface="Arial" panose="020B0604020202020204" pitchFamily="34" charset="0"/>
              <a:buChar char="•"/>
            </a:pPr>
            <a:r>
              <a:rPr lang="en-US" sz="2400" b="1" dirty="0" smtClean="0"/>
              <a:t>Student centered </a:t>
            </a:r>
            <a:endParaRPr lang="it-IT" sz="2400" dirty="0" smtClean="0"/>
          </a:p>
          <a:p>
            <a:pPr marL="342900" indent="-342900">
              <a:buFont typeface="Arial" panose="020B0604020202020204" pitchFamily="34" charset="0"/>
              <a:buChar char="•"/>
            </a:pPr>
            <a:r>
              <a:rPr lang="en-US" sz="2400" b="1" dirty="0" smtClean="0"/>
              <a:t>Community centered </a:t>
            </a:r>
            <a:endParaRPr lang="it-IT" sz="2400" dirty="0" smtClean="0"/>
          </a:p>
          <a:p>
            <a:pPr marL="342900" indent="-342900">
              <a:buFont typeface="Arial" panose="020B0604020202020204" pitchFamily="34" charset="0"/>
              <a:buChar char="•"/>
            </a:pPr>
            <a:r>
              <a:rPr lang="en-US" sz="2400" b="1" dirty="0" smtClean="0"/>
              <a:t>People centered </a:t>
            </a:r>
            <a:endParaRPr lang="it-IT" sz="2400" dirty="0" smtClean="0"/>
          </a:p>
          <a:p>
            <a:pPr marL="342900" indent="-342900">
              <a:buFont typeface="Arial" panose="020B0604020202020204" pitchFamily="34" charset="0"/>
              <a:buChar char="•"/>
            </a:pPr>
            <a:r>
              <a:rPr lang="en-US" sz="2400" b="1" dirty="0" smtClean="0"/>
              <a:t>Protect and promote human rights </a:t>
            </a:r>
            <a:endParaRPr lang="it-IT" sz="2400" dirty="0" smtClean="0"/>
          </a:p>
          <a:p>
            <a:pPr marL="342900" indent="-342900">
              <a:buFont typeface="Arial" panose="020B0604020202020204" pitchFamily="34" charset="0"/>
              <a:buChar char="•"/>
            </a:pPr>
            <a:r>
              <a:rPr lang="en-US" sz="2400" b="1" dirty="0" smtClean="0"/>
              <a:t>Intercultural emphatic  understanding  </a:t>
            </a:r>
            <a:endParaRPr lang="it-IT" sz="2400" dirty="0" smtClean="0"/>
          </a:p>
          <a:p>
            <a:pPr marL="342900" indent="-342900">
              <a:buFont typeface="Arial" panose="020B0604020202020204" pitchFamily="34" charset="0"/>
              <a:buChar char="•"/>
            </a:pPr>
            <a:r>
              <a:rPr lang="en-US" sz="2400" b="1" dirty="0" smtClean="0"/>
              <a:t>Socially sustainable &amp; responsible</a:t>
            </a:r>
            <a:endParaRPr lang="it-IT" sz="2400" dirty="0" smtClean="0"/>
          </a:p>
          <a:p>
            <a:pPr marL="342900" indent="-342900">
              <a:buFont typeface="Arial" panose="020B0604020202020204" pitchFamily="34" charset="0"/>
              <a:buChar char="•"/>
            </a:pPr>
            <a:r>
              <a:rPr lang="en-US" sz="2400" b="1" dirty="0" smtClean="0"/>
              <a:t>Will be  part of the UN Academic Impact initiative and other organizations with similar values and aims</a:t>
            </a:r>
            <a:endParaRPr lang="it-IT" sz="2400" dirty="0" smtClean="0"/>
          </a:p>
          <a:p>
            <a:endParaRPr lang="en-US" altLang="it-IT" sz="24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Picture 11" descr="39748906GlobalForum_50_150dpi[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36513"/>
            <a:ext cx="6477000" cy="68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6"/>
          <p:cNvSpPr>
            <a:spLocks noGrp="1"/>
          </p:cNvSpPr>
          <p:nvPr>
            <p:ph type="subTitle" idx="4294967295"/>
          </p:nvPr>
        </p:nvSpPr>
        <p:spPr>
          <a:xfrm>
            <a:off x="5486400" y="914400"/>
            <a:ext cx="3657600" cy="5181600"/>
          </a:xfrm>
        </p:spPr>
        <p:txBody>
          <a:bodyPr>
            <a:noAutofit/>
          </a:bodyPr>
          <a:lstStyle/>
          <a:p>
            <a:pPr marL="0" indent="0">
              <a:lnSpc>
                <a:spcPct val="80000"/>
              </a:lnSpc>
              <a:spcBef>
                <a:spcPct val="0"/>
              </a:spcBef>
              <a:buFont typeface="Wingdings 2" pitchFamily="18" charset="2"/>
              <a:buNone/>
            </a:pPr>
            <a:r>
              <a:rPr lang="en-US" altLang="it-IT" sz="2400" dirty="0" smtClean="0">
                <a:latin typeface="Arial" charset="0"/>
                <a:cs typeface="Arial" charset="0"/>
              </a:rPr>
              <a:t>In the </a:t>
            </a:r>
            <a:r>
              <a:rPr lang="en-US" altLang="it-IT" sz="3300" b="1" dirty="0" smtClean="0">
                <a:solidFill>
                  <a:srgbClr val="0000FF"/>
                </a:solidFill>
                <a:latin typeface="Arial" charset="0"/>
                <a:cs typeface="Arial" charset="0"/>
              </a:rPr>
              <a:t>Anthropocene Era</a:t>
            </a:r>
            <a:r>
              <a:rPr lang="en-US" altLang="it-IT" sz="3300" b="1" dirty="0" smtClean="0">
                <a:latin typeface="Arial" charset="0"/>
                <a:cs typeface="Arial" charset="0"/>
              </a:rPr>
              <a:t> </a:t>
            </a:r>
          </a:p>
          <a:p>
            <a:pPr marL="0" indent="0">
              <a:lnSpc>
                <a:spcPct val="80000"/>
              </a:lnSpc>
              <a:spcBef>
                <a:spcPct val="0"/>
              </a:spcBef>
              <a:buFont typeface="Wingdings 2" pitchFamily="18" charset="2"/>
              <a:buNone/>
            </a:pPr>
            <a:r>
              <a:rPr lang="en-US" altLang="it-IT" sz="2400" dirty="0" smtClean="0">
                <a:latin typeface="Arial" charset="0"/>
                <a:cs typeface="Arial" charset="0"/>
              </a:rPr>
              <a:t>promoting processes that protect and foster the development of fully functioning persons, families, groups, organizations and communities is not only </a:t>
            </a:r>
          </a:p>
          <a:p>
            <a:pPr marL="0" indent="0">
              <a:lnSpc>
                <a:spcPct val="80000"/>
              </a:lnSpc>
              <a:spcBef>
                <a:spcPct val="0"/>
              </a:spcBef>
              <a:buFont typeface="Wingdings 2" pitchFamily="18" charset="2"/>
              <a:buNone/>
            </a:pPr>
            <a:r>
              <a:rPr lang="en-US" altLang="it-IT" sz="2400" dirty="0" smtClean="0">
                <a:latin typeface="Arial" charset="0"/>
                <a:cs typeface="Arial" charset="0"/>
              </a:rPr>
              <a:t>of vital importance for human survival and welfare but also for </a:t>
            </a:r>
          </a:p>
          <a:p>
            <a:pPr marL="0" indent="0">
              <a:lnSpc>
                <a:spcPct val="80000"/>
              </a:lnSpc>
              <a:spcBef>
                <a:spcPct val="0"/>
              </a:spcBef>
              <a:buFont typeface="Wingdings 2" pitchFamily="18" charset="2"/>
              <a:buNone/>
            </a:pPr>
            <a:r>
              <a:rPr lang="en-US" altLang="it-IT" sz="2400" dirty="0" smtClean="0">
                <a:latin typeface="Arial" charset="0"/>
                <a:cs typeface="Arial" charset="0"/>
              </a:rPr>
              <a:t>the welfare of the entire </a:t>
            </a:r>
            <a:r>
              <a:rPr lang="en-US" altLang="it-IT" sz="3300" b="1" dirty="0" smtClean="0">
                <a:solidFill>
                  <a:srgbClr val="0000FF"/>
                </a:solidFill>
                <a:latin typeface="Arial" charset="0"/>
                <a:cs typeface="Arial" charset="0"/>
              </a:rPr>
              <a:t>planet</a:t>
            </a:r>
            <a:r>
              <a:rPr lang="en-US" altLang="it-IT" sz="3300" dirty="0" smtClean="0">
                <a:latin typeface="Arial" charset="0"/>
                <a:cs typeface="Arial" charset="0"/>
              </a:rPr>
              <a:t>. </a:t>
            </a:r>
            <a:endParaRPr lang="en-US" altLang="it-IT" sz="24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7" descr="imgpress.jpe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685800" y="533400"/>
            <a:ext cx="7772400" cy="4419600"/>
          </a:xfrm>
        </p:spPr>
        <p:txBody>
          <a:bodyPr/>
          <a:lstStyle/>
          <a:p>
            <a:pPr algn="ctr" fontAlgn="auto">
              <a:spcAft>
                <a:spcPts val="0"/>
              </a:spcAft>
              <a:defRPr/>
            </a:pPr>
            <a:r>
              <a:rPr sz="8800" dirty="0" smtClean="0"/>
              <a:t/>
            </a:r>
            <a:br>
              <a:rPr sz="8800" dirty="0" smtClean="0"/>
            </a:br>
            <a:r>
              <a:rPr sz="8800" dirty="0" smtClean="0">
                <a:solidFill>
                  <a:srgbClr val="0000FF"/>
                </a:solidFill>
              </a:rPr>
              <a:t/>
            </a:r>
            <a:br>
              <a:rPr sz="8800" dirty="0" smtClean="0">
                <a:solidFill>
                  <a:srgbClr val="0000FF"/>
                </a:solidFill>
              </a:rPr>
            </a:br>
            <a:r>
              <a:rPr sz="8800" dirty="0" smtClean="0">
                <a:solidFill>
                  <a:srgbClr val="0000FF"/>
                </a:solidFill>
              </a:rPr>
              <a:t>Grazie!</a:t>
            </a:r>
            <a:br>
              <a:rPr sz="8800" dirty="0" smtClean="0">
                <a:solidFill>
                  <a:srgbClr val="0000FF"/>
                </a:solidFill>
              </a:rPr>
            </a:br>
            <a:r>
              <a:rPr sz="8800" dirty="0" smtClean="0">
                <a:solidFill>
                  <a:srgbClr val="0000FF"/>
                </a:solidFill>
              </a:rPr>
              <a:t>Thank you! </a:t>
            </a:r>
            <a:endParaRPr sz="8800" dirty="0">
              <a:solidFill>
                <a:srgbClr val="0000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hpThumb_generated_thumbnail[1].jpe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295400"/>
            <a:ext cx="7924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4325" y="6396038"/>
            <a:ext cx="27178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52" descr="oms-b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7800" y="6365875"/>
            <a:ext cx="4635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 Box 53"/>
          <p:cNvSpPr txBox="1">
            <a:spLocks noChangeArrowheads="1"/>
          </p:cNvSpPr>
          <p:nvPr/>
        </p:nvSpPr>
        <p:spPr bwMode="auto">
          <a:xfrm>
            <a:off x="5670550" y="6303963"/>
            <a:ext cx="32988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r>
              <a:rPr lang="it-IT" altLang="it-IT" sz="600" dirty="0">
                <a:latin typeface="Arial" charset="0"/>
              </a:rPr>
              <a:t>CENTRO COLLABORATORE DELL’ORGANIZZAZIONE MONDIALE DELLA SANITÀ PER LA RICERCA, LA FORMAZIONE E LA CONSULENZA NELLA PROMOZIONE DELLA SALUTE NEI LUOGHI DI LAVORO IN ITALIA</a:t>
            </a:r>
          </a:p>
          <a:p>
            <a:r>
              <a:rPr lang="it-IT" altLang="it-IT" sz="600" dirty="0">
                <a:latin typeface="Arial" charset="0"/>
              </a:rPr>
              <a:t>WORLD HEALTH ORGANIZATION COLLABORATING CENTRE FOR RESEARCH, TRAINING AND CONSULTING IN HEALTH PROMOTION AT THE WORKPLACE IN ITALY</a:t>
            </a:r>
          </a:p>
        </p:txBody>
      </p:sp>
      <p:sp>
        <p:nvSpPr>
          <p:cNvPr id="29697" name="Rectangle 1"/>
          <p:cNvSpPr>
            <a:spLocks noChangeArrowheads="1"/>
          </p:cNvSpPr>
          <p:nvPr/>
        </p:nvSpPr>
        <p:spPr bwMode="auto">
          <a:xfrm>
            <a:off x="3140359" y="5486400"/>
            <a:ext cx="286328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smtClean="0">
                <a:ln>
                  <a:noFill/>
                </a:ln>
                <a:solidFill>
                  <a:srgbClr val="0000FF"/>
                </a:solidFill>
                <a:effectLst/>
                <a:latin typeface="Arial" pitchFamily="34" charset="0"/>
                <a:ea typeface="Calibri" pitchFamily="34" charset="0"/>
                <a:cs typeface="Times New Roman" pitchFamily="18" charset="0"/>
              </a:rPr>
              <a:t>All together now!</a:t>
            </a:r>
            <a:endParaRPr kumimoji="0" lang="en-US" sz="3600" b="0" u="none" strike="noStrike" cap="none" normalizeH="0" baseline="0" dirty="0" smtClean="0">
              <a:ln>
                <a:noFill/>
              </a:ln>
              <a:solidFill>
                <a:srgbClr val="0000FF"/>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Placeholder 2"/>
          <p:cNvSpPr>
            <a:spLocks noGrp="1"/>
          </p:cNvSpPr>
          <p:nvPr>
            <p:ph type="body" idx="1"/>
          </p:nvPr>
        </p:nvSpPr>
        <p:spPr>
          <a:xfrm>
            <a:off x="457200" y="685800"/>
            <a:ext cx="8305800" cy="5105400"/>
          </a:xfrm>
        </p:spPr>
        <p:txBody>
          <a:bodyPr/>
          <a:lstStyle/>
          <a:p>
            <a:pPr algn="ctr"/>
            <a:r>
              <a:rPr lang="en-US" altLang="it-IT" sz="2800" dirty="0" smtClean="0">
                <a:latin typeface="Arial" charset="0"/>
                <a:cs typeface="Arial" charset="0"/>
              </a:rPr>
              <a:t>Alberto Zucconi </a:t>
            </a:r>
          </a:p>
          <a:p>
            <a:pPr algn="ctr"/>
            <a:r>
              <a:rPr lang="en-US" altLang="it-IT" sz="2800" dirty="0" smtClean="0">
                <a:latin typeface="Arial" charset="0"/>
                <a:cs typeface="Arial" charset="0"/>
                <a:hlinkClick r:id="rId2"/>
              </a:rPr>
              <a:t>azucconi@worldacademy.org</a:t>
            </a:r>
            <a:endParaRPr lang="en-US" altLang="it-IT" sz="2800" dirty="0">
              <a:latin typeface="Arial" charset="0"/>
              <a:cs typeface="Arial" charset="0"/>
            </a:endParaRPr>
          </a:p>
          <a:p>
            <a:pPr algn="ctr"/>
            <a:endParaRPr lang="en-US" altLang="it-IT" sz="1200" dirty="0" smtClean="0">
              <a:latin typeface="Arial" charset="0"/>
              <a:cs typeface="Arial" charset="0"/>
            </a:endParaRPr>
          </a:p>
          <a:p>
            <a:pPr algn="ctr"/>
            <a:r>
              <a:rPr lang="en-US" altLang="it-IT" sz="2800" dirty="0" smtClean="0">
                <a:latin typeface="Arial" charset="0"/>
                <a:cs typeface="Arial" charset="0"/>
              </a:rPr>
              <a:t>World University Consortium (WUC)</a:t>
            </a:r>
          </a:p>
          <a:p>
            <a:pPr algn="ctr"/>
            <a:r>
              <a:rPr lang="en-US" altLang="it-IT" sz="2800" smtClean="0">
                <a:latin typeface="Arial" charset="0"/>
                <a:cs typeface="Arial" charset="0"/>
                <a:hlinkClick r:id="rId3"/>
              </a:rPr>
              <a:t>www.wunicon.org</a:t>
            </a:r>
            <a:endParaRPr lang="en-US" altLang="it-IT" sz="2800" dirty="0" smtClean="0">
              <a:latin typeface="Arial" charset="0"/>
              <a:cs typeface="Arial" charset="0"/>
            </a:endParaRPr>
          </a:p>
          <a:p>
            <a:pPr algn="ctr"/>
            <a:endParaRPr lang="en-US" altLang="it-IT" sz="1200" dirty="0" smtClean="0">
              <a:latin typeface="Arial" charset="0"/>
              <a:cs typeface="Arial" charset="0"/>
            </a:endParaRPr>
          </a:p>
          <a:p>
            <a:pPr algn="ctr"/>
            <a:r>
              <a:rPr lang="en-US" altLang="it-IT" sz="2800" dirty="0" smtClean="0">
                <a:latin typeface="Arial" charset="0"/>
                <a:cs typeface="Arial" charset="0"/>
              </a:rPr>
              <a:t>World Academy of Art and Science (WAAS)</a:t>
            </a:r>
          </a:p>
          <a:p>
            <a:pPr algn="ctr"/>
            <a:r>
              <a:rPr lang="en-US" altLang="it-IT" sz="2800" dirty="0" smtClean="0">
                <a:latin typeface="Arial" charset="0"/>
                <a:cs typeface="Arial" charset="0"/>
                <a:hlinkClick r:id="rId4"/>
              </a:rPr>
              <a:t>www.worldacademy.org</a:t>
            </a:r>
            <a:endParaRPr lang="en-US" altLang="it-IT" sz="2800" dirty="0" smtClean="0">
              <a:latin typeface="Arial" charset="0"/>
              <a:cs typeface="Arial" charset="0"/>
            </a:endParaRPr>
          </a:p>
          <a:p>
            <a:pPr algn="ctr"/>
            <a:endParaRPr lang="en-US" altLang="it-IT" sz="1200" dirty="0" smtClean="0">
              <a:latin typeface="Arial" charset="0"/>
              <a:cs typeface="Arial" charset="0"/>
            </a:endParaRPr>
          </a:p>
          <a:p>
            <a:pPr algn="ctr"/>
            <a:r>
              <a:rPr lang="en-US" altLang="it-IT" sz="2800" dirty="0" smtClean="0">
                <a:latin typeface="Arial" charset="0"/>
                <a:cs typeface="Arial" charset="0"/>
              </a:rPr>
              <a:t>Person Centered Approach Institute (IACP) </a:t>
            </a:r>
          </a:p>
          <a:p>
            <a:pPr algn="ctr"/>
            <a:r>
              <a:rPr lang="en-US" altLang="it-IT" sz="2800" dirty="0" smtClean="0">
                <a:latin typeface="Arial" charset="0"/>
                <a:cs typeface="Arial" charset="0"/>
                <a:hlinkClick r:id="rId5"/>
              </a:rPr>
              <a:t>www.iacp.it</a:t>
            </a:r>
            <a:endParaRPr lang="en-US" altLang="it-IT" sz="2800" dirty="0" smtClean="0">
              <a:latin typeface="Arial" charset="0"/>
              <a:cs typeface="Arial" charset="0"/>
            </a:endParaRPr>
          </a:p>
          <a:p>
            <a:pPr algn="ctr"/>
            <a:endParaRPr lang="en-US" altLang="it-IT" sz="3200" dirty="0" smtClean="0">
              <a:latin typeface="Arial" charset="0"/>
              <a:cs typeface="Arial" charset="0"/>
            </a:endParaRPr>
          </a:p>
        </p:txBody>
      </p:sp>
      <p:sp>
        <p:nvSpPr>
          <p:cNvPr id="4" name="Rectangle 3"/>
          <p:cNvSpPr/>
          <p:nvPr/>
        </p:nvSpPr>
        <p:spPr>
          <a:xfrm>
            <a:off x="0" y="6172200"/>
            <a:ext cx="91440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35844" name="Picture 5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325" y="6334125"/>
            <a:ext cx="27178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52" descr="oms-blu"/>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34000" y="6303963"/>
            <a:ext cx="4635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Text Box 53"/>
          <p:cNvSpPr txBox="1">
            <a:spLocks noChangeArrowheads="1"/>
          </p:cNvSpPr>
          <p:nvPr/>
        </p:nvSpPr>
        <p:spPr bwMode="auto">
          <a:xfrm>
            <a:off x="5746750" y="6242050"/>
            <a:ext cx="32988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r>
              <a:rPr lang="it-IT" altLang="it-IT" sz="600" dirty="0">
                <a:solidFill>
                  <a:schemeClr val="bg1"/>
                </a:solidFill>
                <a:latin typeface="Arial" charset="0"/>
              </a:rPr>
              <a:t>CENTRO COLLABORATORE DELL’ORGANIZZAZIONE MONDIALE DELLA SANITÀ PER LA RICERCA, LA FORMAZIONE E LA CONSULENZA NELLA PROMOZIONE DELLA SALUTE NEI LUOGHI DI LAVORO IN ITALIA</a:t>
            </a:r>
          </a:p>
          <a:p>
            <a:r>
              <a:rPr lang="it-IT" altLang="it-IT" sz="600" dirty="0">
                <a:solidFill>
                  <a:schemeClr val="bg1"/>
                </a:solidFill>
                <a:latin typeface="Arial" charset="0"/>
              </a:rPr>
              <a:t>WORLD HEALTH ORGANIZATION COLLABORATING CENTRE FOR RESEARCH, TRAINING AND CONSULTING IN HEALTH PROMOTION AT THE WORKPLACE IN ITALY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685800" y="914400"/>
            <a:ext cx="7772400" cy="4533900"/>
          </a:xfrm>
        </p:spPr>
        <p:txBody>
          <a:bodyPr/>
          <a:lstStyle/>
          <a:p>
            <a:pPr algn="ctr"/>
            <a:r>
              <a:rPr lang="en-US" sz="3200" dirty="0" smtClean="0"/>
              <a:t>WUC is a non-profit university consortium,  very different from the traditional  university consortium since is including all the stakeholders willing creating a working alliance to  develop a integrated paradigm  of scientific knowledge and best practices to develop effective  solutions to the various complex global challenges affecting local communities and the different nations.</a:t>
            </a:r>
            <a:endParaRPr lang="it-IT" sz="3200" dirty="0" smtClean="0"/>
          </a:p>
          <a:p>
            <a:pPr algn="ctr"/>
            <a:endParaRPr lang="en-US" altLang="it-IT" sz="36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685800" y="914400"/>
            <a:ext cx="7772400" cy="4533900"/>
          </a:xfrm>
        </p:spPr>
        <p:txBody>
          <a:bodyPr/>
          <a:lstStyle/>
          <a:p>
            <a:r>
              <a:rPr lang="en-US" sz="2800" dirty="0" smtClean="0"/>
              <a:t>WUC  will  bring together not only top  universities, but all the stakeholders for the creation of a process that generates effective understanding and effective solutions of the problems facing society </a:t>
            </a:r>
            <a:endParaRPr lang="it-IT" sz="2800" dirty="0" smtClean="0"/>
          </a:p>
          <a:p>
            <a:r>
              <a:rPr lang="en-US" sz="2800" dirty="0" smtClean="0"/>
              <a:t>WUC  will develop a new  paradigm in education and in university consortiums, organizing the largest action research ever carried out in order to  develop sustainable world-class research, education and knowledge</a:t>
            </a:r>
            <a:endParaRPr lang="it-IT" sz="2800" dirty="0" smtClean="0"/>
          </a:p>
          <a:p>
            <a:pPr algn="ctr"/>
            <a:endParaRPr lang="en-US" altLang="it-IT" sz="36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381000" y="914400"/>
            <a:ext cx="8534400" cy="5029200"/>
          </a:xfrm>
        </p:spPr>
        <p:txBody>
          <a:bodyPr/>
          <a:lstStyle/>
          <a:p>
            <a:r>
              <a:rPr lang="en-US" sz="3200" dirty="0" smtClean="0"/>
              <a:t>Nobel prize recipient and WAAS fellow  Paul </a:t>
            </a:r>
            <a:r>
              <a:rPr lang="en-US" sz="3200" dirty="0" err="1" smtClean="0"/>
              <a:t>Cruzen</a:t>
            </a:r>
            <a:r>
              <a:rPr lang="en-US" sz="3200" dirty="0" smtClean="0"/>
              <a:t> reminds us that nowadays the </a:t>
            </a:r>
          </a:p>
          <a:p>
            <a:r>
              <a:rPr lang="en-US" sz="3600" b="1" dirty="0" smtClean="0">
                <a:solidFill>
                  <a:schemeClr val="bg1"/>
                </a:solidFill>
              </a:rPr>
              <a:t>human activities are the main variable impacting all the planet  life forms </a:t>
            </a:r>
          </a:p>
          <a:p>
            <a:r>
              <a:rPr lang="en-US" sz="3200" dirty="0" smtClean="0"/>
              <a:t>There are mounting challenges to be faced, </a:t>
            </a:r>
          </a:p>
          <a:p>
            <a:r>
              <a:rPr lang="en-US" sz="3200" dirty="0" smtClean="0"/>
              <a:t>we need to foster new and solid bases for a sustainable global society,  re-examining the dynamics of global economic, political, human, social </a:t>
            </a:r>
            <a:r>
              <a:rPr lang="en-US" sz="3600" dirty="0" smtClean="0"/>
              <a:t>and cultural constructs.</a:t>
            </a:r>
            <a:endParaRPr lang="it-IT" sz="3600" dirty="0" smtClean="0"/>
          </a:p>
          <a:p>
            <a:pPr algn="ctr"/>
            <a:endParaRPr lang="en-US" altLang="it-IT" sz="36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685800" y="762000"/>
            <a:ext cx="7772400" cy="5257800"/>
          </a:xfrm>
        </p:spPr>
        <p:txBody>
          <a:bodyPr/>
          <a:lstStyle/>
          <a:p>
            <a:r>
              <a:rPr lang="en-US" sz="2800" b="1" dirty="0" smtClean="0"/>
              <a:t>Education plays a crucial role in the social construction of reality </a:t>
            </a:r>
            <a:r>
              <a:rPr lang="en-US" sz="2800" dirty="0" smtClean="0"/>
              <a:t>and is more and more evident that </a:t>
            </a:r>
            <a:r>
              <a:rPr lang="en-US" sz="2800" b="1" dirty="0" smtClean="0"/>
              <a:t>we need a paradigm change </a:t>
            </a:r>
            <a:r>
              <a:rPr lang="en-US" sz="2800" dirty="0" smtClean="0"/>
              <a:t>in education in order to </a:t>
            </a:r>
            <a:r>
              <a:rPr lang="en-US" sz="2800" b="1" dirty="0" smtClean="0"/>
              <a:t>enable people to deal effectively with the mounting challenges facing humanity.</a:t>
            </a:r>
            <a:r>
              <a:rPr lang="en-US" sz="2800" dirty="0" smtClean="0"/>
              <a:t> This needed  retooling need </a:t>
            </a:r>
          </a:p>
          <a:p>
            <a:r>
              <a:rPr lang="en-US" sz="2800" b="1" dirty="0" smtClean="0"/>
              <a:t>to start with our frame of reference</a:t>
            </a:r>
            <a:r>
              <a:rPr lang="en-US" sz="2800" dirty="0" smtClean="0"/>
              <a:t>, we need to </a:t>
            </a:r>
            <a:r>
              <a:rPr lang="en-US" sz="2800" b="1" dirty="0" smtClean="0"/>
              <a:t>create a new paradigm of education </a:t>
            </a:r>
            <a:r>
              <a:rPr lang="en-US" sz="2800" dirty="0" smtClean="0"/>
              <a:t>in order to enable </a:t>
            </a:r>
            <a:r>
              <a:rPr lang="en-US" sz="2800" b="1" dirty="0" smtClean="0"/>
              <a:t>education to serve the people needs </a:t>
            </a:r>
            <a:r>
              <a:rPr lang="en-US" sz="2800" dirty="0" smtClean="0"/>
              <a:t>and to have relevance in public service, social responsibility and sustainable governance and development.</a:t>
            </a:r>
            <a:endParaRPr lang="it-IT" sz="2800" dirty="0" smtClean="0"/>
          </a:p>
          <a:p>
            <a:pPr algn="ctr"/>
            <a:endParaRPr lang="en-US" altLang="it-IT" sz="36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685800" y="914400"/>
            <a:ext cx="7772400" cy="5257800"/>
          </a:xfrm>
        </p:spPr>
        <p:txBody>
          <a:bodyPr/>
          <a:lstStyle/>
          <a:p>
            <a:r>
              <a:rPr lang="en-US" sz="2400" dirty="0" smtClean="0"/>
              <a:t>WUC aims to create a process of knowledge creation and sharing  through an active international network to benefit global society, to enhance diversity, to share ideas and expertise, and to learn international best practice from each other, with  shared commitment to shared values in education grounded on equal rights and opportunities, freedom,  creativity and  excellence in research, scholarship and sustainable education.</a:t>
            </a:r>
            <a:endParaRPr lang="it-IT" sz="2400" dirty="0" smtClean="0"/>
          </a:p>
          <a:p>
            <a:endParaRPr lang="en-US" sz="2400" dirty="0" smtClean="0"/>
          </a:p>
          <a:p>
            <a:r>
              <a:rPr lang="en-US" sz="2400" dirty="0" smtClean="0"/>
              <a:t>WUC aims to  address cultural, environmental, social and political issues of common interest to world communities  by </a:t>
            </a:r>
            <a:r>
              <a:rPr lang="en-US" sz="2400" b="1" dirty="0" smtClean="0"/>
              <a:t>promoting  collaboration between universities, local governments, business communities and the non- profit sector</a:t>
            </a:r>
            <a:r>
              <a:rPr lang="en-US" sz="2400" dirty="0" smtClean="0"/>
              <a:t>.</a:t>
            </a:r>
            <a:endParaRPr lang="it-IT" sz="2400" dirty="0" smtClean="0"/>
          </a:p>
          <a:p>
            <a:pPr algn="ctr"/>
            <a:endParaRPr lang="en-US" altLang="it-IT" sz="36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685800" y="914400"/>
            <a:ext cx="7772400" cy="5257800"/>
          </a:xfrm>
        </p:spPr>
        <p:txBody>
          <a:bodyPr/>
          <a:lstStyle/>
          <a:p>
            <a:r>
              <a:rPr lang="en-US" sz="3200" b="1" dirty="0" smtClean="0"/>
              <a:t>WUC</a:t>
            </a:r>
            <a:r>
              <a:rPr lang="en-US" sz="2800" dirty="0" smtClean="0"/>
              <a:t> will </a:t>
            </a:r>
            <a:r>
              <a:rPr lang="en-US" sz="3200" dirty="0" smtClean="0"/>
              <a:t>create a safe space where universities and all the stakeholders  can </a:t>
            </a:r>
            <a:endParaRPr lang="en-US" sz="2800" dirty="0" smtClean="0"/>
          </a:p>
          <a:p>
            <a:r>
              <a:rPr lang="en-US" sz="2800" dirty="0" smtClean="0"/>
              <a:t>cross-fertilize and all together  respond more </a:t>
            </a:r>
            <a:r>
              <a:rPr lang="en-US" sz="2800" dirty="0"/>
              <a:t>effectively  </a:t>
            </a:r>
            <a:r>
              <a:rPr lang="en-US" sz="2800" dirty="0" smtClean="0"/>
              <a:t>to the urgent needs of society at the local and global level</a:t>
            </a:r>
            <a:r>
              <a:rPr lang="en-US" sz="3200" dirty="0" smtClean="0"/>
              <a:t>.</a:t>
            </a:r>
          </a:p>
          <a:p>
            <a:endParaRPr lang="en-US" sz="1000" dirty="0" smtClean="0"/>
          </a:p>
          <a:p>
            <a:r>
              <a:rPr lang="en-US" sz="3200" dirty="0" smtClean="0"/>
              <a:t>Everybody will be empowered to effectively cooperate and create new knowledge and new opportunities to protect and promote human capital.</a:t>
            </a:r>
            <a:endParaRPr lang="en-US" altLang="it-IT" sz="36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457200" y="1447800"/>
            <a:ext cx="8305800" cy="4648200"/>
          </a:xfrm>
        </p:spPr>
        <p:txBody>
          <a:bodyPr/>
          <a:lstStyle/>
          <a:p>
            <a:r>
              <a:rPr lang="en-US" sz="2800" b="1" dirty="0" smtClean="0"/>
              <a:t>We will create synergy, interdisciplinary, </a:t>
            </a:r>
            <a:r>
              <a:rPr lang="en-US" sz="2800" b="1" dirty="0" err="1" smtClean="0"/>
              <a:t>intersectorial</a:t>
            </a:r>
            <a:r>
              <a:rPr lang="en-US" sz="2800" b="1" dirty="0" smtClean="0"/>
              <a:t>, inter professional  and intercultural networks of networks:</a:t>
            </a:r>
            <a:endParaRPr lang="it-IT" sz="2800" dirty="0" smtClean="0"/>
          </a:p>
          <a:p>
            <a:endParaRPr lang="en-US" sz="2800" b="1" dirty="0" smtClean="0"/>
          </a:p>
          <a:p>
            <a:r>
              <a:rPr lang="en-US" sz="2800" b="1" dirty="0" smtClean="0"/>
              <a:t>With the help of technology we will create a portal,  a yearly conference  with all the interested stakeholders participating in person and by streaming around the world.</a:t>
            </a:r>
            <a:endParaRPr lang="it-IT" sz="2800" dirty="0" smtClean="0"/>
          </a:p>
          <a:p>
            <a:pPr algn="ctr"/>
            <a:endParaRPr lang="en-US" altLang="it-IT" sz="2000" dirty="0" smtClean="0">
              <a:latin typeface="Arial" charset="0"/>
              <a:cs typeface="Arial"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420</TotalTime>
  <Words>1373</Words>
  <Application>Microsoft Office PowerPoint</Application>
  <PresentationFormat>Presentazione su schermo (4:3)</PresentationFormat>
  <Paragraphs>86</Paragraphs>
  <Slides>20</Slides>
  <Notes>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Flow</vt:lpstr>
      <vt:lpstr>WUC, a new paradigm in education and in university consortiums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Grazie! Thank you! </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fully functioning person: a bio-psycho-social viewpoint</dc:title>
  <dc:creator>Irene Hawkins</dc:creator>
  <cp:lastModifiedBy>Alberto Zucconi</cp:lastModifiedBy>
  <cp:revision>108</cp:revision>
  <dcterms:created xsi:type="dcterms:W3CDTF">2012-06-04T15:12:07Z</dcterms:created>
  <dcterms:modified xsi:type="dcterms:W3CDTF">2014-05-27T15:50:31Z</dcterms:modified>
</cp:coreProperties>
</file>